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669FE3-5745-48C6-B334-1BE5C7692C1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3C82DA-8D65-41AD-9BE3-4227EC2A10B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59F7EC-E7B3-418E-9F70-7F2E1889E44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207A6A-98FB-4CDA-9459-47F2E4CC849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AE22CD-3F4C-4C52-8230-C12306518AF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23DE61-1708-479E-A6E3-DDBE8D1C165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F022B4-87D2-470E-BDBE-E3323663F27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AE2FB2-869E-4212-9C93-03ACADD166A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345686-D2AC-4118-A116-B9E06962A3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D20855-A893-4EB7-AF3E-23FFE7FDE0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F0FEAD-6CBA-4805-849F-E6698C1CC1C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98ABEF-16AF-468C-866B-D0EA5D8B037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t-BR" sz="60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pt-B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pt-B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rgbClr val="8b8b8b"/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t-B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96E3A89-CAF2-4862-B1B2-017389575D2A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sigaa.ufopa.edu.br/sigaa/public/curso/documentos.jsf?lc=pt_BR&amp;id=11&amp;idTipo=3" TargetMode="External"/><Relationship Id="rId2" Type="http://schemas.openxmlformats.org/officeDocument/2006/relationships/hyperlink" Target="http://www.ufopa.edu.br/ppgsnd/wp-content/uploads/2021/06/GUIA-PARA-A-ELABORA&#199;&#195;O-E-APRESENTA&#199;&#195;O-DA-PRODU&#199;&#195;O-ACAD&#202;MICA-DA-UFOPA.pdf" TargetMode="External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sigaa.ufopa.edu.br/sigaa/public/curso/documentos.jsf?lc=pt_BR&amp;id=11&amp;idTipo=3" TargetMode="External"/><Relationship Id="rId2" Type="http://schemas.openxmlformats.org/officeDocument/2006/relationships/hyperlink" Target="http://www.ufopa.edu.br/ppgsnd/wp-content/uploads/2021/06/GUIA-PARA-A-ELABORA&#199;&#195;O-E-APRESENTA&#199;&#195;O-DA-PRODU&#199;&#195;O-ACAD&#202;MICA-DA-UFOPA.pdf" TargetMode="External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ângulo 3"/>
          <p:cNvSpPr/>
          <p:nvPr/>
        </p:nvSpPr>
        <p:spPr>
          <a:xfrm>
            <a:off x="2519640" y="137520"/>
            <a:ext cx="7152480" cy="3520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algn="ctr" blurRad="190440" dir="2700000" dist="228593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numCol="1" spcCol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2000" spc="-1" strike="noStrike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</a:rPr>
              <a:t>FORMATO TRADICIONAL DE MONOGRAFIA 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Retângulo 12"/>
          <p:cNvSpPr/>
          <p:nvPr/>
        </p:nvSpPr>
        <p:spPr>
          <a:xfrm>
            <a:off x="9757080" y="84960"/>
            <a:ext cx="2338200" cy="138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numCol="1" spcCol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1500" spc="-1" strike="noStrike">
                <a:solidFill>
                  <a:srgbClr val="000000"/>
                </a:solidFill>
                <a:latin typeface="Arial"/>
                <a:ea typeface="Calibri"/>
              </a:rPr>
              <a:t>Os Formulários podem ser encontrados em </a:t>
            </a:r>
            <a:r>
              <a:rPr b="0" lang="pt-BR" sz="1500" spc="-1" strike="noStrike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https://sigaa.ufopa.edu.br/sigaa/public/curso/portal.jsf?id=11&amp;lc=pt_BR&amp;nivel=G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Retângulo 2"/>
          <p:cNvSpPr/>
          <p:nvPr/>
        </p:nvSpPr>
        <p:spPr>
          <a:xfrm>
            <a:off x="9748080" y="1545480"/>
            <a:ext cx="2356560" cy="1702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numCol="1" spcCol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1500" spc="-1" strike="noStrike">
                <a:solidFill>
                  <a:srgbClr val="000000"/>
                </a:solidFill>
                <a:latin typeface="Arial"/>
                <a:ea typeface="Calibri"/>
              </a:rPr>
              <a:t>Nos casos de </a:t>
            </a:r>
            <a:r>
              <a:rPr b="1" lang="pt-BR" sz="1500" spc="-1" strike="noStrike">
                <a:solidFill>
                  <a:srgbClr val="ff0000"/>
                </a:solidFill>
                <a:latin typeface="Arial"/>
                <a:ea typeface="Calibri"/>
              </a:rPr>
              <a:t>declínios</a:t>
            </a:r>
            <a:r>
              <a:rPr b="1" lang="pt-BR" sz="1500" spc="-1" strike="noStrike">
                <a:solidFill>
                  <a:srgbClr val="000000"/>
                </a:solidFill>
                <a:latin typeface="Arial"/>
                <a:ea typeface="Calibri"/>
              </a:rPr>
              <a:t> de orientação/ coorientação (Formulário 3) e do discente (Formulário 4),  enviar para o E-mail da coordenação do BCB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4" name="Agrupar 38"/>
          <p:cNvGrpSpPr/>
          <p:nvPr/>
        </p:nvGrpSpPr>
        <p:grpSpPr>
          <a:xfrm>
            <a:off x="96120" y="570240"/>
            <a:ext cx="9564120" cy="6221880"/>
            <a:chOff x="96120" y="570240"/>
            <a:chExt cx="9564120" cy="6221880"/>
          </a:xfrm>
        </p:grpSpPr>
        <p:sp>
          <p:nvSpPr>
            <p:cNvPr id="45" name="Retângulo 37"/>
            <p:cNvSpPr/>
            <p:nvPr/>
          </p:nvSpPr>
          <p:spPr>
            <a:xfrm>
              <a:off x="96120" y="570240"/>
              <a:ext cx="9564120" cy="62218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algn="ctr" blurRad="190440" dir="2700000" dist="228593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glow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46" name="Seta: para Baixo 18"/>
            <p:cNvSpPr/>
            <p:nvPr/>
          </p:nvSpPr>
          <p:spPr>
            <a:xfrm>
              <a:off x="4739400" y="1121040"/>
              <a:ext cx="265320" cy="2343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47" name="Retângulo 6"/>
            <p:cNvSpPr/>
            <p:nvPr/>
          </p:nvSpPr>
          <p:spPr>
            <a:xfrm>
              <a:off x="204480" y="2064240"/>
              <a:ext cx="9347040" cy="5594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Envio pelo orientador do formulário de indicação de banca examinadora (Formulário 5) para o e-mail da coordenação do BCB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8" name="Retângulo 9"/>
            <p:cNvSpPr/>
            <p:nvPr/>
          </p:nvSpPr>
          <p:spPr>
            <a:xfrm>
              <a:off x="233640" y="4075920"/>
              <a:ext cx="9320760" cy="81576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Defesa pública perante banca examinadora; banca deverá receber os Formulários 8 e 9. Orientador deverá preencher  e enviar os Formulários 7, 10 e 11 – enviar por e-mail para coordenação do BCB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9" name="Retângulo 12"/>
            <p:cNvSpPr/>
            <p:nvPr/>
          </p:nvSpPr>
          <p:spPr>
            <a:xfrm>
              <a:off x="209520" y="5589720"/>
              <a:ext cx="9344880" cy="603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Correção e entrega do TCC (Formulário 12) pelo orientador à coordenação do BCB seguindo o Guia para a Elaboração e Apresentação da Produção Acadêmica da Ufopa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0" name="Retângulo 14"/>
            <p:cNvSpPr/>
            <p:nvPr/>
          </p:nvSpPr>
          <p:spPr>
            <a:xfrm>
              <a:off x="209520" y="6457320"/>
              <a:ext cx="9344880" cy="23328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Consolidação do TCC pela coordenação do BCB 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" name="Retângulo 18"/>
            <p:cNvSpPr/>
            <p:nvPr/>
          </p:nvSpPr>
          <p:spPr>
            <a:xfrm>
              <a:off x="226440" y="3345480"/>
              <a:ext cx="9332640" cy="4716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Cadastro da banca pelo orientador via Sigaa e envio do convite para a banca para formalização (Formulário 6)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" name="Retângulo 22"/>
            <p:cNvSpPr/>
            <p:nvPr/>
          </p:nvSpPr>
          <p:spPr>
            <a:xfrm>
              <a:off x="209520" y="5121720"/>
              <a:ext cx="9325080" cy="2768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Lançamento da nota no Sigaa pelo orientador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3" name="Retângulo 18"/>
            <p:cNvSpPr/>
            <p:nvPr/>
          </p:nvSpPr>
          <p:spPr>
            <a:xfrm>
              <a:off x="204480" y="2860560"/>
              <a:ext cx="9330120" cy="26208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</a:rPr>
                <a:t>Homologação da banca examinadora pela Comissão de TCC do BCB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4" name="Retângulo 22"/>
            <p:cNvSpPr/>
            <p:nvPr/>
          </p:nvSpPr>
          <p:spPr>
            <a:xfrm>
              <a:off x="204480" y="651960"/>
              <a:ext cx="9330120" cy="47808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Solicitação de matrícula pelo discente com envio do aceite de orientação (Formulário 1) para o e-mail da coordenação do BCB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5" name="Retângulo 5"/>
            <p:cNvSpPr/>
            <p:nvPr/>
          </p:nvSpPr>
          <p:spPr>
            <a:xfrm>
              <a:off x="204480" y="1346040"/>
              <a:ext cx="9349920" cy="47808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Envio pelo orientador do cadastro de coorientação (Formulário 2) para o e-mail da coordenação do BCB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6" name="Seta: para Baixo 19"/>
            <p:cNvSpPr/>
            <p:nvPr/>
          </p:nvSpPr>
          <p:spPr>
            <a:xfrm>
              <a:off x="4739400" y="1836360"/>
              <a:ext cx="265320" cy="2343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7" name="Seta: para Baixo 20"/>
            <p:cNvSpPr/>
            <p:nvPr/>
          </p:nvSpPr>
          <p:spPr>
            <a:xfrm>
              <a:off x="4749120" y="2640600"/>
              <a:ext cx="265320" cy="2343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8" name="Seta: para Baixo 28"/>
            <p:cNvSpPr/>
            <p:nvPr/>
          </p:nvSpPr>
          <p:spPr>
            <a:xfrm>
              <a:off x="4768920" y="3105000"/>
              <a:ext cx="265320" cy="2343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9" name="Seta: para Baixo 29"/>
            <p:cNvSpPr/>
            <p:nvPr/>
          </p:nvSpPr>
          <p:spPr>
            <a:xfrm>
              <a:off x="4768920" y="3834720"/>
              <a:ext cx="265320" cy="2343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60" name="Seta: para Baixo 30"/>
            <p:cNvSpPr/>
            <p:nvPr/>
          </p:nvSpPr>
          <p:spPr>
            <a:xfrm>
              <a:off x="4763520" y="4899960"/>
              <a:ext cx="265320" cy="2343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61" name="Seta: para Baixo 31"/>
            <p:cNvSpPr/>
            <p:nvPr/>
          </p:nvSpPr>
          <p:spPr>
            <a:xfrm>
              <a:off x="4739400" y="5369040"/>
              <a:ext cx="265320" cy="2343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62" name="Seta: para Baixo 32"/>
            <p:cNvSpPr/>
            <p:nvPr/>
          </p:nvSpPr>
          <p:spPr>
            <a:xfrm>
              <a:off x="4735800" y="6211440"/>
              <a:ext cx="265320" cy="2343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</p:grpSp>
      <p:sp>
        <p:nvSpPr>
          <p:cNvPr id="63" name="CaixaDeTexto 39"/>
          <p:cNvSpPr/>
          <p:nvPr/>
        </p:nvSpPr>
        <p:spPr>
          <a:xfrm>
            <a:off x="9774360" y="3303000"/>
            <a:ext cx="2356560" cy="1321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solidFill>
              <a:srgbClr val="000000">
                <a:shade val="50000"/>
              </a:srgbClr>
            </a:solidFill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pt-BR" sz="1500" spc="-1" strike="noStrike">
                <a:solidFill>
                  <a:srgbClr val="000000"/>
                </a:solidFill>
                <a:latin typeface="Arial"/>
              </a:rPr>
              <a:t>Para mais informações acesse: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200" spc="-1" strike="noStrike" u="sng">
                <a:solidFill>
                  <a:srgbClr val="0563c1"/>
                </a:solidFill>
                <a:uFillTx/>
                <a:latin typeface="Arial"/>
                <a:ea typeface="Calibri"/>
                <a:hlinkClick r:id="rId1"/>
              </a:rPr>
              <a:t>https://sigaa.ufopa.edu.br/sigaa/public/curso/documentos.jsf?lc=pt_BR&amp;id=11&amp;idTipo=3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1500" spc="-1" strike="noStrike">
                <a:solidFill>
                  <a:srgbClr val="000000"/>
                </a:solidFill>
                <a:latin typeface="Arial"/>
                <a:ea typeface="Calibri"/>
              </a:rPr>
              <a:t>Normas em: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200" spc="-1" strike="noStrike" u="sng">
                <a:solidFill>
                  <a:srgbClr val="0563c1"/>
                </a:solidFill>
                <a:uFillTx/>
                <a:latin typeface="Arial"/>
                <a:ea typeface="Calibri"/>
                <a:hlinkClick r:id="rId2"/>
              </a:rPr>
              <a:t>http://www.ufopa.edu.br/ppgsnd/wp-content/uploads/2021/06/GUIA-PARA-A-ELABORA%C3%87%C3%83O-E-APRESENTA%C3%87%C3%83O-DA-PRODU%C3%87%C3%83O-ACAD%C3%8AMICA-DA-UFOPA.pdf</a:t>
            </a:r>
            <a:r>
              <a:rPr b="0" lang="pt-BR" sz="1200" spc="-1" strike="noStrike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tângulo 3"/>
          <p:cNvSpPr/>
          <p:nvPr/>
        </p:nvSpPr>
        <p:spPr>
          <a:xfrm>
            <a:off x="290880" y="42840"/>
            <a:ext cx="11625120" cy="84276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algn="ctr" blurRad="190440" dir="2700000" dist="228593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numCol="1" spcCol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2400" spc="-1" strike="noStrike">
                <a:solidFill>
                  <a:srgbClr val="ffffff"/>
                </a:solidFill>
                <a:latin typeface="Arial"/>
                <a:ea typeface="Calibri"/>
              </a:rPr>
              <a:t>FORMATOS ALTERNATIVOS DE MONOGRAFIA </a:t>
            </a:r>
            <a:endParaRPr b="0" lang="pt-BR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2400" spc="-1" strike="noStrike">
                <a:solidFill>
                  <a:srgbClr val="ffffff"/>
                </a:solidFill>
                <a:latin typeface="Arial"/>
                <a:ea typeface="Calibri"/>
              </a:rPr>
              <a:t>(ARTIGO CIENTÍFICO/LIVRO/CAPÍTULO DE LIVRO - PUBLICADO OU ACEITO) </a:t>
            </a:r>
            <a:endParaRPr b="0" lang="pt-BR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CaixaDeTexto 16"/>
          <p:cNvSpPr/>
          <p:nvPr/>
        </p:nvSpPr>
        <p:spPr>
          <a:xfrm>
            <a:off x="158400" y="5575680"/>
            <a:ext cx="11859480" cy="1093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solidFill>
              <a:srgbClr val="000000">
                <a:shade val="50000"/>
              </a:srgbClr>
            </a:solidFill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pt-BR" sz="1500" spc="-1" strike="noStrike">
                <a:solidFill>
                  <a:srgbClr val="000000"/>
                </a:solidFill>
                <a:latin typeface="Arial"/>
              </a:rPr>
              <a:t>Para mais informações acesse: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200" spc="-1" strike="noStrike" u="sng">
                <a:solidFill>
                  <a:srgbClr val="0563c1"/>
                </a:solidFill>
                <a:uFillTx/>
                <a:latin typeface="Arial"/>
                <a:ea typeface="Calibri"/>
                <a:hlinkClick r:id="rId1"/>
              </a:rPr>
              <a:t>https://sigaa.ufopa.edu.br/sigaa/public/curso/documentos.jsf?lc=pt_BR&amp;id=11&amp;idTipo=3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1500" spc="-1" strike="noStrike">
                <a:solidFill>
                  <a:srgbClr val="000000"/>
                </a:solidFill>
                <a:latin typeface="Arial"/>
                <a:ea typeface="Calibri"/>
              </a:rPr>
              <a:t>Normas em: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200" spc="-1" strike="noStrike" u="sng">
                <a:solidFill>
                  <a:srgbClr val="0563c1"/>
                </a:solidFill>
                <a:uFillTx/>
                <a:latin typeface="Arial"/>
                <a:ea typeface="Calibri"/>
                <a:hlinkClick r:id="rId2"/>
              </a:rPr>
              <a:t>http://www.ufopa.edu.br/ppgsnd/wp-content/uploads/2021/06/GUIA-PARA-A-ELABORA%C3%87%C3%83O-E-APRESENTA%C3%87%C3%83O-DA-PRODU%C3%87%C3%83O-ACAD%C3%8AMICA-DA-UFOPA.pdf</a:t>
            </a:r>
            <a:r>
              <a:rPr b="0" lang="pt-BR" sz="1200" spc="-1" strike="noStrike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6" name="Agrupar 55"/>
          <p:cNvGrpSpPr/>
          <p:nvPr/>
        </p:nvGrpSpPr>
        <p:grpSpPr>
          <a:xfrm>
            <a:off x="158400" y="1004760"/>
            <a:ext cx="9636840" cy="4452120"/>
            <a:chOff x="158400" y="1004760"/>
            <a:chExt cx="9636840" cy="4452120"/>
          </a:xfrm>
        </p:grpSpPr>
        <p:sp>
          <p:nvSpPr>
            <p:cNvPr id="67" name="Retângulo 37"/>
            <p:cNvSpPr/>
            <p:nvPr/>
          </p:nvSpPr>
          <p:spPr>
            <a:xfrm>
              <a:off x="158400" y="1004760"/>
              <a:ext cx="9636840" cy="44521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algn="ctr" blurRad="190440" dir="2700000" dist="228593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glow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68" name="Retângulo 1"/>
            <p:cNvSpPr/>
            <p:nvPr/>
          </p:nvSpPr>
          <p:spPr>
            <a:xfrm>
              <a:off x="290880" y="2732760"/>
              <a:ext cx="9349920" cy="47808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Apresentação em sessão pública do Artigo Científico/Livro/Capítulo de livro publicado ou aceito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9" name="Seta: para Baixo 21"/>
            <p:cNvSpPr/>
            <p:nvPr/>
          </p:nvSpPr>
          <p:spPr>
            <a:xfrm>
              <a:off x="4818960" y="1724400"/>
              <a:ext cx="278280" cy="2379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70" name="Seta: para Baixo 23"/>
            <p:cNvSpPr/>
            <p:nvPr/>
          </p:nvSpPr>
          <p:spPr>
            <a:xfrm>
              <a:off x="4818240" y="2480040"/>
              <a:ext cx="278280" cy="2379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71" name="Retângulo 14"/>
            <p:cNvSpPr/>
            <p:nvPr/>
          </p:nvSpPr>
          <p:spPr>
            <a:xfrm>
              <a:off x="290880" y="4953240"/>
              <a:ext cx="9330120" cy="31248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Consolidação do TCC pela coordenação do BCB 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2" name="Retângulo 22"/>
            <p:cNvSpPr/>
            <p:nvPr/>
          </p:nvSpPr>
          <p:spPr>
            <a:xfrm>
              <a:off x="290880" y="3462480"/>
              <a:ext cx="9349920" cy="33372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Lançamento da nota no Sigaa pelo orientador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3" name="Retângulo 12"/>
            <p:cNvSpPr/>
            <p:nvPr/>
          </p:nvSpPr>
          <p:spPr>
            <a:xfrm>
              <a:off x="290880" y="4084920"/>
              <a:ext cx="9349920" cy="603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Entrega do TCC (Formulário 12) pelo orientador à coordenação do BCB seguindo o Guia para a Elaboração e Apresentação da Produção Acadêmica da Ufopa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4" name="Seta: para Baixo 27"/>
            <p:cNvSpPr/>
            <p:nvPr/>
          </p:nvSpPr>
          <p:spPr>
            <a:xfrm>
              <a:off x="4818240" y="3231720"/>
              <a:ext cx="278280" cy="2379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75" name="Seta: para Baixo 28"/>
            <p:cNvSpPr/>
            <p:nvPr/>
          </p:nvSpPr>
          <p:spPr>
            <a:xfrm>
              <a:off x="4816800" y="3827160"/>
              <a:ext cx="278280" cy="2379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76" name="Seta: para Baixo 29"/>
            <p:cNvSpPr/>
            <p:nvPr/>
          </p:nvSpPr>
          <p:spPr>
            <a:xfrm>
              <a:off x="4826520" y="4707360"/>
              <a:ext cx="278280" cy="23796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77" name="Retângulo 1"/>
            <p:cNvSpPr/>
            <p:nvPr/>
          </p:nvSpPr>
          <p:spPr>
            <a:xfrm>
              <a:off x="290880" y="1221120"/>
              <a:ext cx="9330120" cy="47808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Solicitação de matrícula pelo discente com envio de aceite de orientação (Formulário 1) para o e-mail da coordenação do BCB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8" name="Retângulo 2"/>
            <p:cNvSpPr/>
            <p:nvPr/>
          </p:nvSpPr>
          <p:spPr>
            <a:xfrm>
              <a:off x="290880" y="1976400"/>
              <a:ext cx="9349920" cy="47808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  <p:txBody>
            <a:bodyPr numCol="1" spcCol="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pt-BR" sz="1800" spc="-1" strike="noStrike">
                  <a:solidFill>
                    <a:srgbClr val="ffffff"/>
                  </a:solidFill>
                  <a:latin typeface="Arial"/>
                  <a:ea typeface="Calibri"/>
                </a:rPr>
                <a:t>Envio pelo orientador do cadastro de coorientação (Formulário 2) para o e-mail da coordenação do BCB</a:t>
              </a:r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9" name="Retângulo 12"/>
          <p:cNvSpPr/>
          <p:nvPr/>
        </p:nvSpPr>
        <p:spPr>
          <a:xfrm>
            <a:off x="10045800" y="1081080"/>
            <a:ext cx="1972080" cy="1606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numCol="1" spcCol="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1500" spc="-1" strike="noStrike">
                <a:solidFill>
                  <a:srgbClr val="000000"/>
                </a:solidFill>
                <a:latin typeface="Arial"/>
                <a:ea typeface="Calibri"/>
              </a:rPr>
              <a:t>Os Formulários podem ser encontrados em </a:t>
            </a:r>
            <a:r>
              <a:rPr b="0" lang="pt-BR" sz="1500" spc="-1" strike="noStrike">
                <a:solidFill>
                  <a:schemeClr val="accent1">
                    <a:lumMod val="75000"/>
                  </a:schemeClr>
                </a:solidFill>
                <a:latin typeface="Arial"/>
                <a:ea typeface="Calibri"/>
              </a:rPr>
              <a:t>https://sigaa.ufopa.edu.br/sigaa/public/curso/portal.jsf?id=11&amp;lc=pt_BR&amp;nivel=G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Retângulo 57"/>
          <p:cNvSpPr/>
          <p:nvPr/>
        </p:nvSpPr>
        <p:spPr>
          <a:xfrm>
            <a:off x="10045800" y="2919960"/>
            <a:ext cx="1972080" cy="2536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>
            <a:outerShdw algn="tl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numCol="1" spcCol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1500" spc="-1" strike="noStrike">
                <a:solidFill>
                  <a:srgbClr val="000000"/>
                </a:solidFill>
                <a:latin typeface="Arial"/>
                <a:ea typeface="Calibri"/>
              </a:rPr>
              <a:t>Nos casos de </a:t>
            </a:r>
            <a:r>
              <a:rPr b="1" lang="pt-BR" sz="1500" spc="-1" strike="noStrike">
                <a:solidFill>
                  <a:srgbClr val="ff0000"/>
                </a:solidFill>
                <a:latin typeface="Arial"/>
                <a:ea typeface="Calibri"/>
              </a:rPr>
              <a:t>declínios</a:t>
            </a:r>
            <a:r>
              <a:rPr b="1" lang="pt-BR" sz="1500" spc="-1" strike="noStrike">
                <a:solidFill>
                  <a:srgbClr val="000000"/>
                </a:solidFill>
                <a:latin typeface="Arial"/>
                <a:ea typeface="Calibri"/>
              </a:rPr>
              <a:t> de orientação/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500" spc="-1" strike="noStrike">
                <a:solidFill>
                  <a:srgbClr val="000000"/>
                </a:solidFill>
                <a:latin typeface="Arial"/>
                <a:ea typeface="Calibri"/>
              </a:rPr>
              <a:t>coorientação (Formulário 3) e do discente (Formulário 4),  enviar para o E-mail da coordenação do BCB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Application>LibreOffice/7.4.5.1$Windows_X86_64 LibreOffice_project/9c0871452b3918c1019dde9bfac75448afc4b57f</Application>
  <AppVersion>15.0000</AppVersion>
  <Words>570</Words>
  <Paragraphs>31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2022-12-10T12:02:55Z</dcterms:created>
  <dc:creator>Graciene Fernandes</dc:creator>
  <dc:description/>
  <dc:language>pt-BR</dc:language>
  <cp:lastModifiedBy>Graciene Fernandes</cp:lastModifiedBy>
  <dcterms:modified xsi:type="dcterms:W3CDTF">2023-03-25T18:18:33Z</dcterms:modified>
  <cp:revision>28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ActionId">
    <vt:lpwstr>86abccb0-8f03-4a1b-9d2c-f1b300ae363d</vt:lpwstr>
  </property>
  <property fmtid="{D5CDD505-2E9C-101B-9397-08002B2CF9AE}" pid="3" name="MSIP_Label_defa4170-0d19-0005-0004-bc88714345d2_ContentBits">
    <vt:lpwstr>0</vt:lpwstr>
  </property>
  <property fmtid="{D5CDD505-2E9C-101B-9397-08002B2CF9AE}" pid="4" name="MSIP_Label_defa4170-0d19-0005-0004-bc88714345d2_Enabled">
    <vt:lpwstr>true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etDate">
    <vt:lpwstr>2022-12-11T23:30:27Z</vt:lpwstr>
  </property>
  <property fmtid="{D5CDD505-2E9C-101B-9397-08002B2CF9AE}" pid="8" name="MSIP_Label_defa4170-0d19-0005-0004-bc88714345d2_SiteId">
    <vt:lpwstr>d01b9e88-7b50-4b85-a392-da017e87daf2</vt:lpwstr>
  </property>
  <property fmtid="{D5CDD505-2E9C-101B-9397-08002B2CF9AE}" pid="9" name="PresentationFormat">
    <vt:lpwstr>Widescreen</vt:lpwstr>
  </property>
  <property fmtid="{D5CDD505-2E9C-101B-9397-08002B2CF9AE}" pid="10" name="Slides">
    <vt:i4>2</vt:i4>
  </property>
</Properties>
</file>