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0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B4E141-51B7-FFC3-AD74-4DE45D76E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B7D6BE-7BA9-4F6E-C9BF-D94B73AF93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A2EF84-2978-29F0-5E6F-4344D0D9A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90AC-D150-4D11-9145-28A016089555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353CC3-6938-F3FA-F069-FAE1B968E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85EE6A-B04E-D7B3-8E0B-923C7BDB8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E135-37B4-48E2-A3FC-C57D4967C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40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1AF97C-149C-6896-C370-41A27259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64437AE-75AE-EB27-D550-1D333224E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E549E5-2CD5-213E-8989-9392DC32C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90AC-D150-4D11-9145-28A016089555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351DAE-570E-B8D6-4CBF-D6672E8C3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AA975F-9FFB-E3D0-A812-F305E85D3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E135-37B4-48E2-A3FC-C57D4967C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34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F37E36-7D4F-1E41-25B5-CFCB4AFAB0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7762625-915E-100C-79EF-3A1BD444F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1E5C09-6A14-11D9-80DB-81D9608F6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90AC-D150-4D11-9145-28A016089555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8F5371-E921-50C9-C15A-E3E676ED1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B1013F-6AE9-5F16-E97A-033BF44DB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E135-37B4-48E2-A3FC-C57D4967C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428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415F65-C899-4D04-4A87-4CDD25D04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1475DF-D87E-744E-F64B-092FC8D25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422418-EA86-A1BC-FF9D-BC2A33C79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90AC-D150-4D11-9145-28A016089555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A4FA20-1432-4E39-6FDB-946BCB0C0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8870CE-4D09-2808-29FD-648C92EC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E135-37B4-48E2-A3FC-C57D4967C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1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69F0BC-92D9-DDC8-967C-EC1CED62E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447C427-4275-3626-9934-6E7AE7AC5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376FCF-3A03-ECFC-7972-54E4FADB1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90AC-D150-4D11-9145-28A016089555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6F0859-20D5-56B9-EEDE-B6424554B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CDD8D5-6350-5F58-AA55-3F5A9A293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E135-37B4-48E2-A3FC-C57D4967C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740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BCCD28-99E8-FEB5-40AE-FF48420D2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DDC580-3F09-47E7-07E8-0BA7484500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8DDF257-69E9-4990-8616-4F97192BC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0D17F52-BDD4-F9D1-EE66-D28969491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90AC-D150-4D11-9145-28A016089555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13F7CE5-34D1-7417-9586-7ED4A7E05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00DB85A-AA12-C58E-7A07-639F9F04E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E135-37B4-48E2-A3FC-C57D4967C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960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AE35C9-BB40-673A-ABB1-F2F98515A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2F6DBF5-1017-3932-6AF5-6BC2952CB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1713C9B-03B9-1F4F-AEA9-0D22DAE07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94C3C02-5A64-7BFC-E798-1DA411A7A3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EE07DED-3699-DFF0-6679-2480C9CFBA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BC7A507-EF31-5E51-EF04-B7B3C050F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90AC-D150-4D11-9145-28A016089555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B5C9288-10D3-AEC3-EAF5-4BE849BFD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A6F54AA-722F-83FB-23AE-590B1B1F1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E135-37B4-48E2-A3FC-C57D4967C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586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703FE3-18B1-B5C7-DDB0-DBCFAA7C6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0F8BAEF-F3D9-AD94-9F0A-AD20FB958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90AC-D150-4D11-9145-28A016089555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F6BB9C9-46FD-F9B0-0B8E-60EF2B2C5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47F1D39-343B-ACAC-729E-AED223B54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E135-37B4-48E2-A3FC-C57D4967C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74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8FAAF78-8BFB-9A15-9ED1-A1CC8DFF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90AC-D150-4D11-9145-28A016089555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9A4A751-D6AD-2A98-6C5E-6C288CAB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5B50E7E-5164-B19C-D587-9946B94F8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E135-37B4-48E2-A3FC-C57D4967C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51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84BC0B-39D0-EAD8-0DE0-B3E76931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1A2179-2DDC-3EA2-B5F9-BB73868BC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42013F2-08CC-DA5C-406E-ECC6CE51F8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55350AC-CB91-0237-7A58-AFAB08110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90AC-D150-4D11-9145-28A016089555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B2995F5-6979-DF1D-279B-AB7690ADF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5DAFC4C-4A9F-A4ED-51F4-FA4E1C582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E135-37B4-48E2-A3FC-C57D4967C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52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8C8299-03CA-C7AB-4E29-CB705F4AA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470FE41-43A3-07BB-9C0C-2157AA49A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2855958-8A4E-D19C-0CC9-D8F1E7C572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71F216E-967F-E7C9-3D22-9331504DB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90AC-D150-4D11-9145-28A016089555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0E5A717-E277-A1BF-070E-B1C1AE2DA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C185BF3-7B8D-D7CA-EF14-7C5AF9BDA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E135-37B4-48E2-A3FC-C57D4967C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172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DB4634D-AE86-EDC5-4188-73791D86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C96EDA-A35D-57DE-DAE6-0F779B27A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293433-6D93-3EBA-BDBC-A28FC42B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390AC-D150-4D11-9145-28A016089555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80E806-3B59-B274-40B3-F8D3ECD25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E8BAAA-17FF-1874-7F37-907EB787F9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FE135-37B4-48E2-A3FC-C57D4967C1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122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DD23C7F-732F-9BAC-9AF9-8838E87A9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pt-BR" dirty="0"/>
              <a:t>Bacharelado em Antropologia</a:t>
            </a:r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5ACEA5-7425-F416-B95A-163164BD36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pt-BR" dirty="0" err="1"/>
              <a:t>Ufopa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87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81E5385-A7FA-3FE2-B830-C4EAA58A9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pt-BR" sz="4000" dirty="0"/>
              <a:t>Disciplinas/componentes obrigatórios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2C39A09A-BC47-CE84-8595-65C80A5207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588159"/>
              </p:ext>
            </p:extLst>
          </p:nvPr>
        </p:nvGraphicFramePr>
        <p:xfrm>
          <a:off x="1890723" y="1737360"/>
          <a:ext cx="8401410" cy="4535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1754">
                  <a:extLst>
                    <a:ext uri="{9D8B030D-6E8A-4147-A177-3AD203B41FA5}">
                      <a16:colId xmlns:a16="http://schemas.microsoft.com/office/drawing/2014/main" val="1412326314"/>
                    </a:ext>
                  </a:extLst>
                </a:gridCol>
                <a:gridCol w="3169656">
                  <a:extLst>
                    <a:ext uri="{9D8B030D-6E8A-4147-A177-3AD203B41FA5}">
                      <a16:colId xmlns:a16="http://schemas.microsoft.com/office/drawing/2014/main" val="2387217265"/>
                    </a:ext>
                  </a:extLst>
                </a:gridCol>
              </a:tblGrid>
              <a:tr h="513445">
                <a:tc gridSpan="2">
                  <a:txBody>
                    <a:bodyPr/>
                    <a:lstStyle/>
                    <a:p>
                      <a:pPr indent="457200" algn="ctr">
                        <a:spcBef>
                          <a:spcPts val="305"/>
                        </a:spcBef>
                      </a:pPr>
                      <a:r>
                        <a:rPr lang="pt-PT" sz="2800">
                          <a:effectLst/>
                        </a:rPr>
                        <a:t>7º Período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313866"/>
                  </a:ext>
                </a:extLst>
              </a:tr>
              <a:tr h="941315">
                <a:tc>
                  <a:txBody>
                    <a:bodyPr/>
                    <a:lstStyle/>
                    <a:p>
                      <a:pPr indent="457200">
                        <a:spcBef>
                          <a:spcPts val="295"/>
                        </a:spcBef>
                      </a:pPr>
                      <a:r>
                        <a:rPr lang="pt-PT" sz="2800">
                          <a:effectLst/>
                        </a:rPr>
                        <a:t>Componente curricular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tc>
                  <a:txBody>
                    <a:bodyPr/>
                    <a:lstStyle/>
                    <a:p>
                      <a:pPr indent="457200" algn="ctr">
                        <a:spcBef>
                          <a:spcPts val="295"/>
                        </a:spcBef>
                      </a:pPr>
                      <a:r>
                        <a:rPr lang="pt-PT" sz="2800">
                          <a:effectLst/>
                        </a:rPr>
                        <a:t>Carga Horária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extLst>
                  <a:ext uri="{0D108BD9-81ED-4DB2-BD59-A6C34878D82A}">
                    <a16:rowId xmlns:a16="http://schemas.microsoft.com/office/drawing/2014/main" val="848367499"/>
                  </a:ext>
                </a:extLst>
              </a:tr>
              <a:tr h="513445">
                <a:tc>
                  <a:txBody>
                    <a:bodyPr/>
                    <a:lstStyle/>
                    <a:p>
                      <a:pPr marL="5715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TCC II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120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extLst>
                  <a:ext uri="{0D108BD9-81ED-4DB2-BD59-A6C34878D82A}">
                    <a16:rowId xmlns:a16="http://schemas.microsoft.com/office/drawing/2014/main" val="2132333368"/>
                  </a:ext>
                </a:extLst>
              </a:tr>
              <a:tr h="513445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Optativa Obrigatória V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60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extLst>
                  <a:ext uri="{0D108BD9-81ED-4DB2-BD59-A6C34878D82A}">
                    <a16:rowId xmlns:a16="http://schemas.microsoft.com/office/drawing/2014/main" val="24386651"/>
                  </a:ext>
                </a:extLst>
              </a:tr>
              <a:tr h="513445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Optativa Obrigatória VI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60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extLst>
                  <a:ext uri="{0D108BD9-81ED-4DB2-BD59-A6C34878D82A}">
                    <a16:rowId xmlns:a16="http://schemas.microsoft.com/office/drawing/2014/main" val="3387754337"/>
                  </a:ext>
                </a:extLst>
              </a:tr>
              <a:tr h="513445">
                <a:tc>
                  <a:txBody>
                    <a:bodyPr/>
                    <a:lstStyle/>
                    <a:p>
                      <a:pPr marL="5715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Optativa Obrigatória VII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60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extLst>
                  <a:ext uri="{0D108BD9-81ED-4DB2-BD59-A6C34878D82A}">
                    <a16:rowId xmlns:a16="http://schemas.microsoft.com/office/drawing/2014/main" val="257452443"/>
                  </a:ext>
                </a:extLst>
              </a:tr>
              <a:tr h="513445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Optativa Livre IV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60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extLst>
                  <a:ext uri="{0D108BD9-81ED-4DB2-BD59-A6C34878D82A}">
                    <a16:rowId xmlns:a16="http://schemas.microsoft.com/office/drawing/2014/main" val="3129477164"/>
                  </a:ext>
                </a:extLst>
              </a:tr>
              <a:tr h="513445">
                <a:tc>
                  <a:txBody>
                    <a:bodyPr/>
                    <a:lstStyle/>
                    <a:p>
                      <a:pPr marL="5715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Total no período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360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extLst>
                  <a:ext uri="{0D108BD9-81ED-4DB2-BD59-A6C34878D82A}">
                    <a16:rowId xmlns:a16="http://schemas.microsoft.com/office/drawing/2014/main" val="1397295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316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81E5385-A7FA-3FE2-B830-C4EAA58A9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pt-BR" sz="4000" dirty="0"/>
              <a:t>Disciplinas/componentes obrigatórios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6743558A-7B5F-09DE-4DC7-3E56BC372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874960"/>
              </p:ext>
            </p:extLst>
          </p:nvPr>
        </p:nvGraphicFramePr>
        <p:xfrm>
          <a:off x="1454331" y="1632718"/>
          <a:ext cx="9309463" cy="392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4412">
                  <a:extLst>
                    <a:ext uri="{9D8B030D-6E8A-4147-A177-3AD203B41FA5}">
                      <a16:colId xmlns:a16="http://schemas.microsoft.com/office/drawing/2014/main" val="1045215973"/>
                    </a:ext>
                  </a:extLst>
                </a:gridCol>
                <a:gridCol w="3405051">
                  <a:extLst>
                    <a:ext uri="{9D8B030D-6E8A-4147-A177-3AD203B41FA5}">
                      <a16:colId xmlns:a16="http://schemas.microsoft.com/office/drawing/2014/main" val="3075783236"/>
                    </a:ext>
                  </a:extLst>
                </a:gridCol>
              </a:tblGrid>
              <a:tr h="603504">
                <a:tc gridSpan="2">
                  <a:txBody>
                    <a:bodyPr/>
                    <a:lstStyle/>
                    <a:p>
                      <a:pPr indent="457200" algn="ctr">
                        <a:spcBef>
                          <a:spcPts val="305"/>
                        </a:spcBef>
                      </a:pPr>
                      <a:r>
                        <a:rPr lang="pt-PT" sz="3300" dirty="0">
                          <a:effectLst/>
                        </a:rPr>
                        <a:t>8º Semestre</a:t>
                      </a:r>
                      <a:endParaRPr lang="pt-BR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8595" marR="188595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806874"/>
                  </a:ext>
                </a:extLst>
              </a:tr>
              <a:tr h="603504">
                <a:tc>
                  <a:txBody>
                    <a:bodyPr/>
                    <a:lstStyle/>
                    <a:p>
                      <a:pPr marL="5715" algn="l" defTabSz="914400" rtl="0" eaLnBrk="1" latinLnBrk="0" hangingPunct="1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BR" sz="3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Componente curricular</a:t>
                      </a:r>
                    </a:p>
                  </a:txBody>
                  <a:tcPr marL="188595" marR="188595" marT="0" marB="0"/>
                </a:tc>
                <a:tc>
                  <a:txBody>
                    <a:bodyPr/>
                    <a:lstStyle/>
                    <a:p>
                      <a:pPr marL="5715" marR="427355" algn="l" defTabSz="914400" rtl="0" eaLnBrk="1" latinLnBrk="0" hangingPunct="1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BR" sz="3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Carga horária</a:t>
                      </a:r>
                    </a:p>
                  </a:txBody>
                  <a:tcPr marL="188595" marR="188595" marT="0" marB="0"/>
                </a:tc>
                <a:extLst>
                  <a:ext uri="{0D108BD9-81ED-4DB2-BD59-A6C34878D82A}">
                    <a16:rowId xmlns:a16="http://schemas.microsoft.com/office/drawing/2014/main" val="1136599978"/>
                  </a:ext>
                </a:extLst>
              </a:tr>
              <a:tr h="603504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3300" dirty="0">
                          <a:effectLst/>
                        </a:rPr>
                        <a:t>TCC III</a:t>
                      </a:r>
                      <a:endParaRPr lang="pt-BR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8595" marR="188595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3300" dirty="0">
                          <a:effectLst/>
                        </a:rPr>
                        <a:t>120</a:t>
                      </a:r>
                      <a:endParaRPr lang="pt-BR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8595" marR="188595" marT="0" marB="0"/>
                </a:tc>
                <a:extLst>
                  <a:ext uri="{0D108BD9-81ED-4DB2-BD59-A6C34878D82A}">
                    <a16:rowId xmlns:a16="http://schemas.microsoft.com/office/drawing/2014/main" val="3042428829"/>
                  </a:ext>
                </a:extLst>
              </a:tr>
              <a:tr h="603504">
                <a:tc>
                  <a:txBody>
                    <a:bodyPr/>
                    <a:lstStyle/>
                    <a:p>
                      <a:pPr marL="5715" algn="l" defTabSz="914400" rtl="0" eaLnBrk="1" latinLnBrk="0" hangingPunct="1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BR" sz="3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Consolidação das atividades complementares cursadas ao longo de todos os semestre </a:t>
                      </a:r>
                    </a:p>
                  </a:txBody>
                  <a:tcPr marL="188595" marR="188595" marT="0" marB="0"/>
                </a:tc>
                <a:tc>
                  <a:txBody>
                    <a:bodyPr/>
                    <a:lstStyle/>
                    <a:p>
                      <a:pPr marL="5715" algn="ctr" defTabSz="914400" rtl="0" eaLnBrk="1" latinLnBrk="0" hangingPunct="1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BR" sz="3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340</a:t>
                      </a:r>
                    </a:p>
                  </a:txBody>
                  <a:tcPr marL="188595" marR="188595" marT="0" marB="0"/>
                </a:tc>
                <a:extLst>
                  <a:ext uri="{0D108BD9-81ED-4DB2-BD59-A6C34878D82A}">
                    <a16:rowId xmlns:a16="http://schemas.microsoft.com/office/drawing/2014/main" val="2695564515"/>
                  </a:ext>
                </a:extLst>
              </a:tr>
              <a:tr h="603504">
                <a:tc>
                  <a:txBody>
                    <a:bodyPr/>
                    <a:lstStyle/>
                    <a:p>
                      <a:pPr marL="571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pt-PT" sz="3300" dirty="0">
                          <a:effectLst/>
                        </a:rPr>
                        <a:t>Total no período</a:t>
                      </a:r>
                      <a:endParaRPr lang="pt-BR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8595" marR="188595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pt-PT" sz="3300" dirty="0">
                          <a:effectLst/>
                        </a:rPr>
                        <a:t>460</a:t>
                      </a:r>
                      <a:endParaRPr lang="pt-BR" sz="3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8595" marR="188595" marT="0" marB="0"/>
                </a:tc>
                <a:extLst>
                  <a:ext uri="{0D108BD9-81ED-4DB2-BD59-A6C34878D82A}">
                    <a16:rowId xmlns:a16="http://schemas.microsoft.com/office/drawing/2014/main" val="1538884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486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B4D07E-C7C0-9B6A-77E7-93FB8177E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pt-BR" sz="4100" dirty="0">
                <a:solidFill>
                  <a:srgbClr val="FFFFFF"/>
                </a:solidFill>
              </a:rPr>
              <a:t>Representação gráfica</a:t>
            </a:r>
          </a:p>
        </p:txBody>
      </p:sp>
      <p:sp>
        <p:nvSpPr>
          <p:cNvPr id="16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D01DB6D0-0CC0-3879-9F4C-4115B1D1FF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340913"/>
              </p:ext>
            </p:extLst>
          </p:nvPr>
        </p:nvGraphicFramePr>
        <p:xfrm>
          <a:off x="838200" y="2053509"/>
          <a:ext cx="10515604" cy="3846144"/>
        </p:xfrm>
        <a:graphic>
          <a:graphicData uri="http://schemas.openxmlformats.org/drawingml/2006/table">
            <a:tbl>
              <a:tblPr/>
              <a:tblGrid>
                <a:gridCol w="1370130">
                  <a:extLst>
                    <a:ext uri="{9D8B030D-6E8A-4147-A177-3AD203B41FA5}">
                      <a16:colId xmlns:a16="http://schemas.microsoft.com/office/drawing/2014/main" val="2485467660"/>
                    </a:ext>
                  </a:extLst>
                </a:gridCol>
                <a:gridCol w="1376159">
                  <a:extLst>
                    <a:ext uri="{9D8B030D-6E8A-4147-A177-3AD203B41FA5}">
                      <a16:colId xmlns:a16="http://schemas.microsoft.com/office/drawing/2014/main" val="1161305429"/>
                    </a:ext>
                  </a:extLst>
                </a:gridCol>
                <a:gridCol w="1375488">
                  <a:extLst>
                    <a:ext uri="{9D8B030D-6E8A-4147-A177-3AD203B41FA5}">
                      <a16:colId xmlns:a16="http://schemas.microsoft.com/office/drawing/2014/main" val="79515453"/>
                    </a:ext>
                  </a:extLst>
                </a:gridCol>
                <a:gridCol w="1373814">
                  <a:extLst>
                    <a:ext uri="{9D8B030D-6E8A-4147-A177-3AD203B41FA5}">
                      <a16:colId xmlns:a16="http://schemas.microsoft.com/office/drawing/2014/main" val="2080305616"/>
                    </a:ext>
                  </a:extLst>
                </a:gridCol>
                <a:gridCol w="1370130">
                  <a:extLst>
                    <a:ext uri="{9D8B030D-6E8A-4147-A177-3AD203B41FA5}">
                      <a16:colId xmlns:a16="http://schemas.microsoft.com/office/drawing/2014/main" val="2311447125"/>
                    </a:ext>
                  </a:extLst>
                </a:gridCol>
                <a:gridCol w="1374148">
                  <a:extLst>
                    <a:ext uri="{9D8B030D-6E8A-4147-A177-3AD203B41FA5}">
                      <a16:colId xmlns:a16="http://schemas.microsoft.com/office/drawing/2014/main" val="1558038481"/>
                    </a:ext>
                  </a:extLst>
                </a:gridCol>
                <a:gridCol w="1246547">
                  <a:extLst>
                    <a:ext uri="{9D8B030D-6E8A-4147-A177-3AD203B41FA5}">
                      <a16:colId xmlns:a16="http://schemas.microsoft.com/office/drawing/2014/main" val="1181571062"/>
                    </a:ext>
                  </a:extLst>
                </a:gridCol>
                <a:gridCol w="1029188">
                  <a:extLst>
                    <a:ext uri="{9D8B030D-6E8A-4147-A177-3AD203B41FA5}">
                      <a16:colId xmlns:a16="http://schemas.microsoft.com/office/drawing/2014/main" val="83891880"/>
                    </a:ext>
                  </a:extLst>
                </a:gridCol>
              </a:tblGrid>
              <a:tr h="370146">
                <a:tc>
                  <a:txBody>
                    <a:bodyPr/>
                    <a:lstStyle/>
                    <a:p>
                      <a:pPr marL="109728" marR="100584" algn="ctr" fontAlgn="t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1º Período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7744" marR="237744" algn="ctr" fontAlgn="t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2º Período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584" marR="100584" algn="ctr" fontAlgn="t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3º Período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736" marR="173736" algn="ctr" fontAlgn="t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4º Período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584" marR="100584" algn="ctr" fontAlgn="t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5º Período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736" marR="173736" algn="ctr" fontAlgn="t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6º Período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728" marR="100584" algn="ctr" fontAlgn="t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7º Período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5448" marR="155448" algn="ctr" fontAlgn="t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8º Período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192452"/>
                  </a:ext>
                </a:extLst>
              </a:tr>
              <a:tr h="675989">
                <a:tc>
                  <a:txBody>
                    <a:bodyPr/>
                    <a:lstStyle/>
                    <a:p>
                      <a:pPr marL="164592" marR="155448" indent="0" algn="ctr" fontAlgn="t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Introdução à Antropologia*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8016" marR="128016" indent="0" algn="ctr" fontAlgn="t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Teoria Antropológica I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728" marR="100584" indent="0" algn="ctr" fontAlgn="t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Teoria Antropológica II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296" marR="82296" indent="0" algn="ctr" fontAlgn="t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Teoria Antropológica III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296" marR="73152" indent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Teoria Antropológica IV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296" marR="73152" indent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Antropologias Contrahegemônic as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73736" marR="173736" algn="ctr" fontAlgn="t">
                        <a:lnSpc>
                          <a:spcPct val="8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pt-PT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00584" marR="100584" algn="ctr" fontAlgn="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TCC II (120h)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pt-PT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55448" marR="155448" algn="ctr" fontAlgn="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TCC III (120h)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039968"/>
                  </a:ext>
                </a:extLst>
              </a:tr>
              <a:tr h="836747">
                <a:tc>
                  <a:txBody>
                    <a:bodyPr/>
                    <a:lstStyle/>
                    <a:p>
                      <a:pPr algn="l" fontAlgn="t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09728" marR="100584" algn="ctr" fontAlgn="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Introdução à Arqueologia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237744" marR="237744" algn="ctr" fontAlgn="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Etnologia Indígena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55448" marR="146304" indent="0" algn="ctr" fontAlgn="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Leituras Etnográficas II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210312" marR="210312" indent="0" algn="ctr" fontAlgn="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Narrativas Etnográficas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2024" marR="192024" indent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Métodos e Técnicas em Antropologia Social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09728" marR="100584" algn="ctr" fontAlgn="t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(120h)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pt-PT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73736" marR="173736" algn="ctr" fontAlgn="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TCC I (120h)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82880" marR="173736" indent="0" algn="ctr" fontAlgn="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Optativa Obrigatória V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(Atividades complementares)</a:t>
                      </a:r>
                      <a:endParaRPr lang="pt-PT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652356"/>
                  </a:ext>
                </a:extLst>
              </a:tr>
              <a:tr h="530905">
                <a:tc>
                  <a:txBody>
                    <a:bodyPr/>
                    <a:lstStyle/>
                    <a:p>
                      <a:pPr marL="109728" marR="100584" algn="ctr" fontAlgn="t"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Metodologia das ciências sociais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228600" indent="0" algn="ctr" fontAlgn="t"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Teoria Sociológica (60 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9456" marR="210312" algn="ctr" fontAlgn="t"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Arqueologia Amazônica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192" marR="109728" indent="-283464" algn="l" fontAlgn="t">
                        <a:spcBef>
                          <a:spcPts val="840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Etnoarqueologia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4048" marR="100584" indent="-265176" algn="l" fontAlgn="t"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Antropologia no Brasil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5448" marR="155448" indent="0" algn="ctr" fontAlgn="t"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Optativa Obrigatória III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5448" marR="155448" indent="0" algn="ctr" fontAlgn="t"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Optativa Obrigatória VI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3201865"/>
                  </a:ext>
                </a:extLst>
              </a:tr>
              <a:tr h="667951">
                <a:tc>
                  <a:txBody>
                    <a:bodyPr/>
                    <a:lstStyle/>
                    <a:p>
                      <a:pPr marL="109728" marR="100584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História da Amazônia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00584" marR="100584" algn="ctr" fontAlgn="t">
                        <a:lnSpc>
                          <a:spcPct val="8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3736" marR="173736" indent="0" algn="ctr" fontAlgn="t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Leituras Etnográficas I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marR="91440" indent="-246888" algn="l" fontAlgn="t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Relações Étnico- Raciais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1168" marR="201168" indent="0" algn="ctr" fontAlgn="t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Optativa Obrigatória I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173736" indent="0" algn="ctr" fontAlgn="t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Optativa Obrigatória II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5448" marR="155448" indent="0" algn="ctr" fontAlgn="t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Optativa Obrigatória IV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7160" marR="128016" indent="0" algn="ctr" fontAlgn="t">
                        <a:spcBef>
                          <a:spcPts val="575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Optativa Obrigatória VII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661899"/>
                  </a:ext>
                </a:extLst>
              </a:tr>
              <a:tr h="37014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192" marR="109728" indent="-274320" algn="l" fontAlgn="t">
                        <a:spcBef>
                          <a:spcPts val="830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Optativa Livre I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192" marR="82296" indent="-292608" algn="l" fontAlgn="t">
                        <a:spcBef>
                          <a:spcPts val="830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Optativa Livre II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192" marR="64008" indent="-310896" algn="l" fontAlgn="t">
                        <a:spcBef>
                          <a:spcPts val="830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Optativa Livre III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192" marR="64008" indent="-320040" algn="l" fontAlgn="t">
                        <a:spcBef>
                          <a:spcPts val="830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Optativa Livre IV (60h)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442079"/>
                  </a:ext>
                </a:extLst>
              </a:tr>
              <a:tr h="394260">
                <a:tc>
                  <a:txBody>
                    <a:bodyPr/>
                    <a:lstStyle/>
                    <a:p>
                      <a:pPr algn="l" fontAlgn="t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09728" marR="100584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240h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237744" marR="237744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240h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09728" marR="100584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 h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73736" marR="164592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300h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09728" marR="100584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360h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73736" marR="164592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360h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pt-PT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09728" marR="100584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360h</a:t>
                      </a:r>
                      <a:endParaRPr lang="pt-PT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pt-P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pt-PT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155448" marR="146304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460h</a:t>
                      </a:r>
                      <a:endParaRPr lang="pt-PT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1" marR="72341" marT="100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397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618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36D1FE2-3F0A-50E7-D168-3AEA119E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pt-BR" sz="4000"/>
              <a:t>Disciplinas optativas obrigatórias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5E6DC525-B09D-315B-4CB7-46EED05DD2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234660"/>
              </p:ext>
            </p:extLst>
          </p:nvPr>
        </p:nvGraphicFramePr>
        <p:xfrm>
          <a:off x="1031048" y="1737360"/>
          <a:ext cx="10120761" cy="453542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23333">
                  <a:extLst>
                    <a:ext uri="{9D8B030D-6E8A-4147-A177-3AD203B41FA5}">
                      <a16:colId xmlns:a16="http://schemas.microsoft.com/office/drawing/2014/main" val="2374502373"/>
                    </a:ext>
                  </a:extLst>
                </a:gridCol>
                <a:gridCol w="2523333">
                  <a:extLst>
                    <a:ext uri="{9D8B030D-6E8A-4147-A177-3AD203B41FA5}">
                      <a16:colId xmlns:a16="http://schemas.microsoft.com/office/drawing/2014/main" val="1594217514"/>
                    </a:ext>
                  </a:extLst>
                </a:gridCol>
                <a:gridCol w="2550762">
                  <a:extLst>
                    <a:ext uri="{9D8B030D-6E8A-4147-A177-3AD203B41FA5}">
                      <a16:colId xmlns:a16="http://schemas.microsoft.com/office/drawing/2014/main" val="2003336841"/>
                    </a:ext>
                  </a:extLst>
                </a:gridCol>
                <a:gridCol w="2523333">
                  <a:extLst>
                    <a:ext uri="{9D8B030D-6E8A-4147-A177-3AD203B41FA5}">
                      <a16:colId xmlns:a16="http://schemas.microsoft.com/office/drawing/2014/main" val="3965694470"/>
                    </a:ext>
                  </a:extLst>
                </a:gridCol>
              </a:tblGrid>
              <a:tr h="386180">
                <a:tc gridSpan="4">
                  <a:txBody>
                    <a:bodyPr/>
                    <a:lstStyle/>
                    <a:p>
                      <a:r>
                        <a:rPr lang="pt-BR" sz="1700" dirty="0"/>
                        <a:t>Disciplinas </a:t>
                      </a:r>
                    </a:p>
                  </a:txBody>
                  <a:tcPr marL="87768" marR="87768" marT="43884" marB="43884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359225"/>
                  </a:ext>
                </a:extLst>
              </a:tr>
              <a:tr h="21350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 PSEI e PSEQ</a:t>
                      </a: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Antropologia da Performance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Antropologia Urbana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Organização Social e Parentesco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extLst>
                  <a:ext uri="{0D108BD9-81ED-4DB2-BD59-A6C34878D82A}">
                    <a16:rowId xmlns:a16="http://schemas.microsoft.com/office/drawing/2014/main" val="4238461843"/>
                  </a:ext>
                </a:extLst>
              </a:tr>
              <a:tr h="213509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Antropologia da Religião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Antropologia Visual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Patrimônio Cultural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extLst>
                  <a:ext uri="{0D108BD9-81ED-4DB2-BD59-A6C34878D82A}">
                    <a16:rowId xmlns:a16="http://schemas.microsoft.com/office/drawing/2014/main" val="1096124746"/>
                  </a:ext>
                </a:extLst>
              </a:tr>
              <a:tr h="401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Laboratório de Textos Antropológicos e Arqueológicos I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Antropologia da Saúde e da Doença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Antropologias da Terra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Políticas Afirmativas e Direitos Humanos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extLst>
                  <a:ext uri="{0D108BD9-81ED-4DB2-BD59-A6C34878D82A}">
                    <a16:rowId xmlns:a16="http://schemas.microsoft.com/office/drawing/2014/main" val="4046600946"/>
                  </a:ext>
                </a:extLst>
              </a:tr>
              <a:tr h="401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Laboratório de Textos Antropológicos e Arqueológicos II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Antropologia do Desenvolvimento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Cultura Popular e Sociabilidades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Povos e Comunidades Tradicionais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extLst>
                  <a:ext uri="{0D108BD9-81ED-4DB2-BD59-A6C34878D82A}">
                    <a16:rowId xmlns:a16="http://schemas.microsoft.com/office/drawing/2014/main" val="2274080251"/>
                  </a:ext>
                </a:extLst>
              </a:tr>
              <a:tr h="401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solidFill>
                            <a:srgbClr val="00000A"/>
                          </a:solidFill>
                          <a:effectLst/>
                        </a:rPr>
                        <a:t>Laboratório de Textos Antropológicos Arqueológicos III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Antropologia do Gênero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Estudos Afro-Brasileiros I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Povos Indígenas e Estado Nacional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extLst>
                  <a:ext uri="{0D108BD9-81ED-4DB2-BD59-A6C34878D82A}">
                    <a16:rowId xmlns:a16="http://schemas.microsoft.com/office/drawing/2014/main" val="330463528"/>
                  </a:ext>
                </a:extLst>
              </a:tr>
              <a:tr h="4013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rgbClr val="00000A"/>
                          </a:solidFill>
                          <a:effectLst/>
                        </a:rPr>
                        <a:t>Laboratório de Textos Antropológicos e Arqueológicos IV </a:t>
                      </a:r>
                      <a:endParaRPr lang="pt-B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Antropologia e Filosofia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Estudos Afro-Brasileiros II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Povos Indígenas na Amazônia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extLst>
                  <a:ext uri="{0D108BD9-81ED-4DB2-BD59-A6C34878D82A}">
                    <a16:rowId xmlns:a16="http://schemas.microsoft.com/office/drawing/2014/main" val="3808538592"/>
                  </a:ext>
                </a:extLst>
              </a:tr>
              <a:tr h="401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 todos</a:t>
                      </a: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Antropologia e História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Estudos do Ritual e do Simbolismo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Relações Interétnicas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extLst>
                  <a:ext uri="{0D108BD9-81ED-4DB2-BD59-A6C34878D82A}">
                    <a16:rowId xmlns:a16="http://schemas.microsoft.com/office/drawing/2014/main" val="2607570018"/>
                  </a:ext>
                </a:extLst>
              </a:tr>
              <a:tr h="401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Antropologia da Alimentação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Antropologia e Linguística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solidFill>
                            <a:srgbClr val="00000A"/>
                          </a:solidFill>
                          <a:effectLst/>
                        </a:rPr>
                        <a:t>Gênero, Política e Sexualidade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Teoria Sociológica II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extLst>
                  <a:ext uri="{0D108BD9-81ED-4DB2-BD59-A6C34878D82A}">
                    <a16:rowId xmlns:a16="http://schemas.microsoft.com/office/drawing/2014/main" val="3266117396"/>
                  </a:ext>
                </a:extLst>
              </a:tr>
              <a:tr h="4857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>
                          <a:solidFill>
                            <a:srgbClr val="00000A"/>
                          </a:solidFill>
                          <a:effectLst/>
                        </a:rPr>
                        <a:t>Antropologia da Arte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Antropologia Econômica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História Indígena e do Indigenismo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Tópicos Especiais em Antropologia I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 anchor="ctr"/>
                </a:tc>
                <a:extLst>
                  <a:ext uri="{0D108BD9-81ED-4DB2-BD59-A6C34878D82A}">
                    <a16:rowId xmlns:a16="http://schemas.microsoft.com/office/drawing/2014/main" val="4184412341"/>
                  </a:ext>
                </a:extLst>
              </a:tr>
              <a:tr h="2135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Antropologia da Ciência e da Técnica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Antropologia Jurídica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Laudos e Perícias Antropológicas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Tópicos Especiais em Antropologia II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 anchor="ctr"/>
                </a:tc>
                <a:extLst>
                  <a:ext uri="{0D108BD9-81ED-4DB2-BD59-A6C34878D82A}">
                    <a16:rowId xmlns:a16="http://schemas.microsoft.com/office/drawing/2014/main" val="3645707061"/>
                  </a:ext>
                </a:extLst>
              </a:tr>
              <a:tr h="2135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Antropologia da Educação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Antropologia Política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Língua Brasileira de Sinais – Libras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Tópicos Especiais em Antropologia III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 anchor="ctr"/>
                </a:tc>
                <a:extLst>
                  <a:ext uri="{0D108BD9-81ED-4DB2-BD59-A6C34878D82A}">
                    <a16:rowId xmlns:a16="http://schemas.microsoft.com/office/drawing/2014/main" val="3241110701"/>
                  </a:ext>
                </a:extLst>
              </a:tr>
              <a:tr h="401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Antropologia da Natureza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Antropologia Rural 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dirty="0">
                          <a:solidFill>
                            <a:srgbClr val="00000A"/>
                          </a:solidFill>
                          <a:effectLst/>
                        </a:rPr>
                        <a:t>Migrações e Mobilidade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26" marR="65826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200" kern="1200" dirty="0">
                          <a:solidFill>
                            <a:srgbClr val="00000A"/>
                          </a:solidFill>
                          <a:effectLst/>
                        </a:rPr>
                        <a:t>Tópicos Especiais em Antropologia IV </a:t>
                      </a:r>
                      <a:endParaRPr lang="pt-BR" sz="1200" kern="1200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768" marR="87768" marT="43884" marB="43884"/>
                </a:tc>
                <a:extLst>
                  <a:ext uri="{0D108BD9-81ED-4DB2-BD59-A6C34878D82A}">
                    <a16:rowId xmlns:a16="http://schemas.microsoft.com/office/drawing/2014/main" val="1648709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340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4964FAA-A8CF-7FFE-2287-7329AB2A5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pt-BR" sz="4800" dirty="0"/>
              <a:t>Atividades complementares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4D5E95D1-D757-50F0-CCAE-D77B9BCFEB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985464"/>
              </p:ext>
            </p:extLst>
          </p:nvPr>
        </p:nvGraphicFramePr>
        <p:xfrm>
          <a:off x="1221854" y="2295252"/>
          <a:ext cx="9739149" cy="3876951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7753635">
                  <a:extLst>
                    <a:ext uri="{9D8B030D-6E8A-4147-A177-3AD203B41FA5}">
                      <a16:colId xmlns:a16="http://schemas.microsoft.com/office/drawing/2014/main" val="2225763064"/>
                    </a:ext>
                  </a:extLst>
                </a:gridCol>
                <a:gridCol w="1985514">
                  <a:extLst>
                    <a:ext uri="{9D8B030D-6E8A-4147-A177-3AD203B41FA5}">
                      <a16:colId xmlns:a16="http://schemas.microsoft.com/office/drawing/2014/main" val="525987686"/>
                    </a:ext>
                  </a:extLst>
                </a:gridCol>
              </a:tblGrid>
              <a:tr h="5396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BR" sz="1600" dirty="0">
                          <a:effectLst/>
                        </a:rPr>
                        <a:t>Tipo de atividade</a:t>
                      </a:r>
                      <a:endParaRPr lang="pt-BR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01" marR="50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600">
                          <a:effectLst/>
                        </a:rPr>
                        <a:t>Carga horária atribuída 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01" marR="50901" marT="0" marB="0" anchor="b"/>
                </a:tc>
                <a:extLst>
                  <a:ext uri="{0D108BD9-81ED-4DB2-BD59-A6C34878D82A}">
                    <a16:rowId xmlns:a16="http://schemas.microsoft.com/office/drawing/2014/main" val="2180278152"/>
                  </a:ext>
                </a:extLst>
              </a:tr>
              <a:tr h="4767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400" spc="-5" dirty="0">
                          <a:effectLst/>
                        </a:rPr>
                        <a:t>Participação em programas e projetos de pesquisa registrados na instituição e supervisionados por um professor orientador, com ou sem bolsa</a:t>
                      </a:r>
                      <a:endParaRPr lang="pt-BR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01" marR="509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até 80 horas/semestre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01" marR="50901" marT="0" marB="0" anchor="ctr"/>
                </a:tc>
                <a:extLst>
                  <a:ext uri="{0D108BD9-81ED-4DB2-BD59-A6C34878D82A}">
                    <a16:rowId xmlns:a16="http://schemas.microsoft.com/office/drawing/2014/main" val="1734617830"/>
                  </a:ext>
                </a:extLst>
              </a:tr>
              <a:tr h="4767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400" dirty="0">
                          <a:effectLst/>
                        </a:rPr>
                        <a:t>Atividades desenvolvidas no âmbito do Programa de Mobilidade Acadêmica Externa Temporária Nacional</a:t>
                      </a:r>
                      <a:endParaRPr lang="pt-BR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01" marR="50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até 20 horas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01" marR="50901" marT="0" marB="0" anchor="b"/>
                </a:tc>
                <a:extLst>
                  <a:ext uri="{0D108BD9-81ED-4DB2-BD59-A6C34878D82A}">
                    <a16:rowId xmlns:a16="http://schemas.microsoft.com/office/drawing/2014/main" val="3811940944"/>
                  </a:ext>
                </a:extLst>
              </a:tr>
              <a:tr h="4767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400" dirty="0">
                          <a:effectLst/>
                        </a:rPr>
                        <a:t>Atividades desenvolvidas no âmbito do Programa Mobilidade Acadêmica Externa Temporária Internacional</a:t>
                      </a:r>
                      <a:endParaRPr lang="pt-BR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01" marR="50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até 20 horas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01" marR="50901" marT="0" marB="0" anchor="b"/>
                </a:tc>
                <a:extLst>
                  <a:ext uri="{0D108BD9-81ED-4DB2-BD59-A6C34878D82A}">
                    <a16:rowId xmlns:a16="http://schemas.microsoft.com/office/drawing/2014/main" val="728915059"/>
                  </a:ext>
                </a:extLst>
              </a:tr>
              <a:tr h="2488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Ensino: Monitoria de disciplinas no PAA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01" marR="50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400" dirty="0">
                          <a:effectLst/>
                        </a:rPr>
                        <a:t>até 50 horas/Semestre</a:t>
                      </a:r>
                      <a:endParaRPr lang="pt-BR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01" marR="50901" marT="0" marB="0" anchor="b"/>
                </a:tc>
                <a:extLst>
                  <a:ext uri="{0D108BD9-81ED-4DB2-BD59-A6C34878D82A}">
                    <a16:rowId xmlns:a16="http://schemas.microsoft.com/office/drawing/2014/main" val="1718296565"/>
                  </a:ext>
                </a:extLst>
              </a:tr>
              <a:tr h="2488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Cursos de língua estrangeira (reconhecido e certificado)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01" marR="50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400" dirty="0">
                          <a:effectLst/>
                        </a:rPr>
                        <a:t>até 5 horas</a:t>
                      </a:r>
                      <a:endParaRPr lang="pt-BR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01" marR="50901" marT="0" marB="0" anchor="b"/>
                </a:tc>
                <a:extLst>
                  <a:ext uri="{0D108BD9-81ED-4DB2-BD59-A6C34878D82A}">
                    <a16:rowId xmlns:a16="http://schemas.microsoft.com/office/drawing/2014/main" val="333416094"/>
                  </a:ext>
                </a:extLst>
              </a:tr>
              <a:tr h="7046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400" spc="-5" dirty="0">
                          <a:effectLst/>
                        </a:rPr>
                        <a:t>Cursos e/ou minicursos de extensão em Arqueologia, Antropologia e áreas afins à formação do aluno, em instituições de ensino superior (IES) e eventos acadêmicos (congressos, seminários, encontros, etc.), com carga horária mínima de 20 horas</a:t>
                      </a:r>
                      <a:endParaRPr lang="pt-BR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01" marR="50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400" dirty="0">
                          <a:effectLst/>
                        </a:rPr>
                        <a:t>até 40 horas</a:t>
                      </a:r>
                      <a:endParaRPr lang="pt-BR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01" marR="50901" marT="0" marB="0" anchor="b"/>
                </a:tc>
                <a:extLst>
                  <a:ext uri="{0D108BD9-81ED-4DB2-BD59-A6C34878D82A}">
                    <a16:rowId xmlns:a16="http://schemas.microsoft.com/office/drawing/2014/main" val="2198987349"/>
                  </a:ext>
                </a:extLst>
              </a:tr>
              <a:tr h="7046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Cursos em Arqueologia, Antropologia e áreas afins à formação do aluno, em instituições de ensino superior (IES) e eventos acadêmicos (congressos, seminários, encontros, etc.), com carga horária mínima de 40 horas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01" marR="509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400" dirty="0">
                          <a:effectLst/>
                        </a:rPr>
                        <a:t>até 100 horas</a:t>
                      </a:r>
                      <a:endParaRPr lang="pt-BR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01" marR="50901" marT="0" marB="0" anchor="b"/>
                </a:tc>
                <a:extLst>
                  <a:ext uri="{0D108BD9-81ED-4DB2-BD59-A6C34878D82A}">
                    <a16:rowId xmlns:a16="http://schemas.microsoft.com/office/drawing/2014/main" val="292268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147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CE47CC1-614A-079C-A5A1-A9DB086E5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pt-BR" sz="4800" dirty="0"/>
              <a:t>Atividades complementares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675F89A9-12D9-C1C3-7CA3-6EB0F3FEAE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600736"/>
              </p:ext>
            </p:extLst>
          </p:nvPr>
        </p:nvGraphicFramePr>
        <p:xfrm>
          <a:off x="838200" y="2468282"/>
          <a:ext cx="10506457" cy="3530895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8360709">
                  <a:extLst>
                    <a:ext uri="{9D8B030D-6E8A-4147-A177-3AD203B41FA5}">
                      <a16:colId xmlns:a16="http://schemas.microsoft.com/office/drawing/2014/main" val="2254032823"/>
                    </a:ext>
                  </a:extLst>
                </a:gridCol>
                <a:gridCol w="2145748">
                  <a:extLst>
                    <a:ext uri="{9D8B030D-6E8A-4147-A177-3AD203B41FA5}">
                      <a16:colId xmlns:a16="http://schemas.microsoft.com/office/drawing/2014/main" val="111212989"/>
                    </a:ext>
                  </a:extLst>
                </a:gridCol>
              </a:tblGrid>
              <a:tr h="25412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Eventos técnico-científicos e de extensão, dentre as categorias a seguir (até 40 horas total)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203954"/>
                  </a:ext>
                </a:extLst>
              </a:tr>
              <a:tr h="2541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Coordenação de evento de pesquisa ou de extensão local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até 15 horas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extLst>
                  <a:ext uri="{0D108BD9-81ED-4DB2-BD59-A6C34878D82A}">
                    <a16:rowId xmlns:a16="http://schemas.microsoft.com/office/drawing/2014/main" val="54723789"/>
                  </a:ext>
                </a:extLst>
              </a:tr>
              <a:tr h="2541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Expositor em evento de pesquisa ou de extensão local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até 10 h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extLst>
                  <a:ext uri="{0D108BD9-81ED-4DB2-BD59-A6C34878D82A}">
                    <a16:rowId xmlns:a16="http://schemas.microsoft.com/office/drawing/2014/main" val="3516589348"/>
                  </a:ext>
                </a:extLst>
              </a:tr>
              <a:tr h="2541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Participante de evento de pesquisa ou extensão local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até 10h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extLst>
                  <a:ext uri="{0D108BD9-81ED-4DB2-BD59-A6C34878D82A}">
                    <a16:rowId xmlns:a16="http://schemas.microsoft.com/office/drawing/2014/main" val="420128778"/>
                  </a:ext>
                </a:extLst>
              </a:tr>
              <a:tr h="2541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Coordenação de evento nacional de pesquisa ou de extensão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até 15h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extLst>
                  <a:ext uri="{0D108BD9-81ED-4DB2-BD59-A6C34878D82A}">
                    <a16:rowId xmlns:a16="http://schemas.microsoft.com/office/drawing/2014/main" val="2799697958"/>
                  </a:ext>
                </a:extLst>
              </a:tr>
              <a:tr h="2541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Expositor em evento de pesquisa ou de extensão nacional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até 10 h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extLst>
                  <a:ext uri="{0D108BD9-81ED-4DB2-BD59-A6C34878D82A}">
                    <a16:rowId xmlns:a16="http://schemas.microsoft.com/office/drawing/2014/main" val="53123306"/>
                  </a:ext>
                </a:extLst>
              </a:tr>
              <a:tr h="2541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Participante de evento de pesquisa ou de extensão nacional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até 5 h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extLst>
                  <a:ext uri="{0D108BD9-81ED-4DB2-BD59-A6C34878D82A}">
                    <a16:rowId xmlns:a16="http://schemas.microsoft.com/office/drawing/2014/main" val="993057253"/>
                  </a:ext>
                </a:extLst>
              </a:tr>
              <a:tr h="2541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Coordenação de evento de pesquisa ou de extensão internacional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até 20 h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extLst>
                  <a:ext uri="{0D108BD9-81ED-4DB2-BD59-A6C34878D82A}">
                    <a16:rowId xmlns:a16="http://schemas.microsoft.com/office/drawing/2014/main" val="2697619029"/>
                  </a:ext>
                </a:extLst>
              </a:tr>
              <a:tr h="2541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Expositor (português) em evento de pesquisa ou extensão internacional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até 10h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extLst>
                  <a:ext uri="{0D108BD9-81ED-4DB2-BD59-A6C34878D82A}">
                    <a16:rowId xmlns:a16="http://schemas.microsoft.com/office/drawing/2014/main" val="4220489398"/>
                  </a:ext>
                </a:extLst>
              </a:tr>
              <a:tr h="2541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Expositor (outro idioma) em evento de pesquisa ou de extensão internacional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até 15h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extLst>
                  <a:ext uri="{0D108BD9-81ED-4DB2-BD59-A6C34878D82A}">
                    <a16:rowId xmlns:a16="http://schemas.microsoft.com/office/drawing/2014/main" val="3083347851"/>
                  </a:ext>
                </a:extLst>
              </a:tr>
              <a:tr h="2541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Participante de evento de pesquisa ou de extensão internacional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até 5h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extLst>
                  <a:ext uri="{0D108BD9-81ED-4DB2-BD59-A6C34878D82A}">
                    <a16:rowId xmlns:a16="http://schemas.microsoft.com/office/drawing/2014/main" val="1598916242"/>
                  </a:ext>
                </a:extLst>
              </a:tr>
              <a:tr h="2541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Participação em oficina(s) – extensão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até 20h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extLst>
                  <a:ext uri="{0D108BD9-81ED-4DB2-BD59-A6C34878D82A}">
                    <a16:rowId xmlns:a16="http://schemas.microsoft.com/office/drawing/2014/main" val="2119293411"/>
                  </a:ext>
                </a:extLst>
              </a:tr>
              <a:tr h="4813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Participação de alunos como ouvinte em bancas de defesa de trabalhos de graduação e pós-graduação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400">
                          <a:effectLst/>
                        </a:rPr>
                        <a:t>Até 02 h/banca (máximo 10 horas total)</a:t>
                      </a:r>
                      <a:endParaRPr lang="pt-BR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07" marR="51607" marT="0" marB="0" anchor="b"/>
                </a:tc>
                <a:extLst>
                  <a:ext uri="{0D108BD9-81ED-4DB2-BD59-A6C34878D82A}">
                    <a16:rowId xmlns:a16="http://schemas.microsoft.com/office/drawing/2014/main" val="3074792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011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C352A10-B2DE-08D1-A267-2620238E5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pt-BR" sz="4800" dirty="0"/>
              <a:t>Atividades complementares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CB0D5869-0895-641B-86F3-EC009B6C78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131704"/>
              </p:ext>
            </p:extLst>
          </p:nvPr>
        </p:nvGraphicFramePr>
        <p:xfrm>
          <a:off x="1008083" y="2295252"/>
          <a:ext cx="10166691" cy="3876956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8406373">
                  <a:extLst>
                    <a:ext uri="{9D8B030D-6E8A-4147-A177-3AD203B41FA5}">
                      <a16:colId xmlns:a16="http://schemas.microsoft.com/office/drawing/2014/main" val="2942001233"/>
                    </a:ext>
                  </a:extLst>
                </a:gridCol>
                <a:gridCol w="1760318">
                  <a:extLst>
                    <a:ext uri="{9D8B030D-6E8A-4147-A177-3AD203B41FA5}">
                      <a16:colId xmlns:a16="http://schemas.microsoft.com/office/drawing/2014/main" val="728678047"/>
                    </a:ext>
                  </a:extLst>
                </a:gridCol>
              </a:tblGrid>
              <a:tr h="2811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500">
                          <a:effectLst/>
                        </a:rPr>
                        <a:t>Publicações dentre as categorias abaixo, até 20hs/semestral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00" marR="5710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460544"/>
                  </a:ext>
                </a:extLst>
              </a:tr>
              <a:tr h="2811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500">
                          <a:effectLst/>
                        </a:rPr>
                        <a:t>Jornais, revistas, boletins eletrônicos, anais locais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00" marR="57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500">
                          <a:effectLst/>
                        </a:rPr>
                        <a:t>até 5hs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00" marR="57100" marT="0" marB="0" anchor="b"/>
                </a:tc>
                <a:extLst>
                  <a:ext uri="{0D108BD9-81ED-4DB2-BD59-A6C34878D82A}">
                    <a16:rowId xmlns:a16="http://schemas.microsoft.com/office/drawing/2014/main" val="3757380279"/>
                  </a:ext>
                </a:extLst>
              </a:tr>
              <a:tr h="2811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500">
                          <a:effectLst/>
                        </a:rPr>
                        <a:t>Jornais, revistas, boletins eletrônicos, anais regionais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00" marR="57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500">
                          <a:effectLst/>
                        </a:rPr>
                        <a:t>até 10hs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00" marR="57100" marT="0" marB="0" anchor="b"/>
                </a:tc>
                <a:extLst>
                  <a:ext uri="{0D108BD9-81ED-4DB2-BD59-A6C34878D82A}">
                    <a16:rowId xmlns:a16="http://schemas.microsoft.com/office/drawing/2014/main" val="3544213295"/>
                  </a:ext>
                </a:extLst>
              </a:tr>
              <a:tr h="2811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500">
                          <a:effectLst/>
                        </a:rPr>
                        <a:t>Jornais, revistas, boletins eletrônicos, anais nacionais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00" marR="57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500">
                          <a:effectLst/>
                        </a:rPr>
                        <a:t>até15hs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00" marR="57100" marT="0" marB="0" anchor="b"/>
                </a:tc>
                <a:extLst>
                  <a:ext uri="{0D108BD9-81ED-4DB2-BD59-A6C34878D82A}">
                    <a16:rowId xmlns:a16="http://schemas.microsoft.com/office/drawing/2014/main" val="1789232852"/>
                  </a:ext>
                </a:extLst>
              </a:tr>
              <a:tr h="2811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500">
                          <a:effectLst/>
                        </a:rPr>
                        <a:t>Jornais, revistas, boletins eletrônicos, anais internacionais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00" marR="57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500">
                          <a:effectLst/>
                        </a:rPr>
                        <a:t>até 20hs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00" marR="57100" marT="0" marB="0" anchor="b"/>
                </a:tc>
                <a:extLst>
                  <a:ext uri="{0D108BD9-81ED-4DB2-BD59-A6C34878D82A}">
                    <a16:rowId xmlns:a16="http://schemas.microsoft.com/office/drawing/2014/main" val="2726462238"/>
                  </a:ext>
                </a:extLst>
              </a:tr>
              <a:tr h="2811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500">
                          <a:effectLst/>
                        </a:rPr>
                        <a:t>Outras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00" marR="5710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285818"/>
                  </a:ext>
                </a:extLst>
              </a:tr>
              <a:tr h="53258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500">
                          <a:effectLst/>
                        </a:rPr>
                        <a:t>Participação em um programa de extensão aprovado e reconhecido pela PROCCE/UFOPA (4 h/semanais)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00" marR="57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500">
                          <a:effectLst/>
                        </a:rPr>
                        <a:t>até 80h/semestre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00" marR="57100" marT="0" marB="0" anchor="b"/>
                </a:tc>
                <a:extLst>
                  <a:ext uri="{0D108BD9-81ED-4DB2-BD59-A6C34878D82A}">
                    <a16:rowId xmlns:a16="http://schemas.microsoft.com/office/drawing/2014/main" val="3416947687"/>
                  </a:ext>
                </a:extLst>
              </a:tr>
              <a:tr h="53258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500">
                          <a:effectLst/>
                        </a:rPr>
                        <a:t>Participação como voluntário em órgãos administrativos públicos, e Organizações Não Governamentais, Movimentos Sociais, Associações e Sindicatos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00" marR="57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500">
                          <a:effectLst/>
                        </a:rPr>
                        <a:t>até 40h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00" marR="57100" marT="0" marB="0" anchor="b"/>
                </a:tc>
                <a:extLst>
                  <a:ext uri="{0D108BD9-81ED-4DB2-BD59-A6C34878D82A}">
                    <a16:rowId xmlns:a16="http://schemas.microsoft.com/office/drawing/2014/main" val="1025214602"/>
                  </a:ext>
                </a:extLst>
              </a:tr>
              <a:tr h="2811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500">
                          <a:effectLst/>
                        </a:rPr>
                        <a:t>Participação em órgão colegiado e/ou conselho consultivo e/ou deliberativo da instituição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00" marR="57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500">
                          <a:effectLst/>
                        </a:rPr>
                        <a:t>até 20h/semestre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00" marR="57100" marT="0" marB="0" anchor="b"/>
                </a:tc>
                <a:extLst>
                  <a:ext uri="{0D108BD9-81ED-4DB2-BD59-A6C34878D82A}">
                    <a16:rowId xmlns:a16="http://schemas.microsoft.com/office/drawing/2014/main" val="1427232054"/>
                  </a:ext>
                </a:extLst>
              </a:tr>
              <a:tr h="2811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500">
                          <a:effectLst/>
                        </a:rPr>
                        <a:t>Trabalhos voluntários de apoio à Coordenação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00" marR="57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500">
                          <a:effectLst/>
                        </a:rPr>
                        <a:t>até 15h/semestre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00" marR="57100" marT="0" marB="0" anchor="b"/>
                </a:tc>
                <a:extLst>
                  <a:ext uri="{0D108BD9-81ED-4DB2-BD59-A6C34878D82A}">
                    <a16:rowId xmlns:a16="http://schemas.microsoft.com/office/drawing/2014/main" val="932943069"/>
                  </a:ext>
                </a:extLst>
              </a:tr>
              <a:tr h="2811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pt-PT" sz="1500">
                          <a:effectLst/>
                        </a:rPr>
                        <a:t>Estágio profissional na área de formação e afins (remunerado ou voluntário)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00" marR="57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500">
                          <a:effectLst/>
                        </a:rPr>
                        <a:t>até 80h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00" marR="57100" marT="0" marB="0" anchor="b"/>
                </a:tc>
                <a:extLst>
                  <a:ext uri="{0D108BD9-81ED-4DB2-BD59-A6C34878D82A}">
                    <a16:rowId xmlns:a16="http://schemas.microsoft.com/office/drawing/2014/main" val="2953356900"/>
                  </a:ext>
                </a:extLst>
              </a:tr>
              <a:tr h="2811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PT" sz="1500">
                          <a:effectLst/>
                        </a:rPr>
                        <a:t>Total Geral (mínimo de 340h)</a:t>
                      </a:r>
                      <a:endParaRPr lang="pt-B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00" marR="5710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67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749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CCBF89-901F-0BC7-AF68-966FBFBD0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pt-BR" sz="4000"/>
              <a:t>Contatos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892A39-DC90-7B38-C087-B534F75D9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pt-BR" sz="1700" b="1" i="0" dirty="0">
                <a:effectLst/>
                <a:latin typeface="Open Sans" panose="020B0606030504020204" pitchFamily="34" charset="0"/>
              </a:rPr>
              <a:t>Equipe técnica:</a:t>
            </a:r>
            <a:endParaRPr lang="pt-BR" sz="1700" b="0" i="0" dirty="0">
              <a:effectLst/>
              <a:latin typeface="Open Sans" panose="020B0606030504020204" pitchFamily="34" charset="0"/>
            </a:endParaRPr>
          </a:p>
          <a:p>
            <a:r>
              <a:rPr lang="pt-BR" sz="1700" b="1" i="0" dirty="0">
                <a:effectLst/>
                <a:latin typeface="Open Sans" panose="020B0606030504020204" pitchFamily="34" charset="0"/>
              </a:rPr>
              <a:t>Luciana Barroso Costa França</a:t>
            </a:r>
            <a:br>
              <a:rPr lang="pt-BR" sz="1700" b="0" i="0" dirty="0">
                <a:effectLst/>
                <a:latin typeface="Open Sans" panose="020B0606030504020204" pitchFamily="34" charset="0"/>
              </a:rPr>
            </a:br>
            <a:r>
              <a:rPr lang="pt-BR" sz="1700" b="0" i="0" dirty="0">
                <a:effectLst/>
                <a:latin typeface="Open Sans" panose="020B0606030504020204" pitchFamily="34" charset="0"/>
              </a:rPr>
              <a:t>Coordenadora do Bacharelado em Antropologia</a:t>
            </a:r>
          </a:p>
          <a:p>
            <a:r>
              <a:rPr lang="pt-BR" sz="1700" b="1" i="0" dirty="0">
                <a:effectLst/>
                <a:latin typeface="Open Sans" panose="020B0606030504020204" pitchFamily="34" charset="0"/>
              </a:rPr>
              <a:t>Luciana Gonçalves de Carvalho</a:t>
            </a:r>
            <a:br>
              <a:rPr lang="pt-BR" sz="1700" b="0" i="0" dirty="0">
                <a:effectLst/>
                <a:latin typeface="Open Sans" panose="020B0606030504020204" pitchFamily="34" charset="0"/>
              </a:rPr>
            </a:br>
            <a:r>
              <a:rPr lang="pt-BR" sz="1700" b="0" i="0" dirty="0" err="1">
                <a:effectLst/>
                <a:latin typeface="Open Sans" panose="020B0606030504020204" pitchFamily="34" charset="0"/>
              </a:rPr>
              <a:t>Vice-Coordenadora</a:t>
            </a:r>
            <a:r>
              <a:rPr lang="pt-BR" sz="1700" b="0" i="0" dirty="0">
                <a:effectLst/>
                <a:latin typeface="Open Sans" panose="020B0606030504020204" pitchFamily="34" charset="0"/>
              </a:rPr>
              <a:t> do Bacharelado em Antropologia</a:t>
            </a:r>
          </a:p>
          <a:p>
            <a:r>
              <a:rPr lang="pt-BR" sz="1700" b="1" i="0" dirty="0">
                <a:effectLst/>
                <a:latin typeface="Open Sans" panose="020B0606030504020204" pitchFamily="34" charset="0"/>
              </a:rPr>
              <a:t>Samuel </a:t>
            </a:r>
            <a:r>
              <a:rPr lang="pt-BR" sz="1700" b="1" i="0" dirty="0" err="1">
                <a:effectLst/>
                <a:latin typeface="Open Sans" panose="020B0606030504020204" pitchFamily="34" charset="0"/>
              </a:rPr>
              <a:t>Keyton</a:t>
            </a:r>
            <a:r>
              <a:rPr lang="pt-BR" sz="1700" b="1" i="0" dirty="0">
                <a:effectLst/>
                <a:latin typeface="Open Sans" panose="020B0606030504020204" pitchFamily="34" charset="0"/>
              </a:rPr>
              <a:t> Pereira</a:t>
            </a:r>
            <a:br>
              <a:rPr lang="pt-BR" sz="1700" b="0" i="0" dirty="0">
                <a:effectLst/>
                <a:latin typeface="Open Sans" panose="020B0606030504020204" pitchFamily="34" charset="0"/>
              </a:rPr>
            </a:br>
            <a:r>
              <a:rPr lang="pt-BR" sz="1700" b="0" i="0" dirty="0">
                <a:effectLst/>
                <a:latin typeface="Open Sans" panose="020B0606030504020204" pitchFamily="34" charset="0"/>
              </a:rPr>
              <a:t>Assistente em Administração</a:t>
            </a:r>
          </a:p>
          <a:p>
            <a:r>
              <a:rPr lang="pt-BR" sz="1700" b="1" i="0" dirty="0">
                <a:effectLst/>
                <a:latin typeface="Open Sans" panose="020B0606030504020204" pitchFamily="34" charset="0"/>
              </a:rPr>
              <a:t>Local/Contato:</a:t>
            </a:r>
            <a:endParaRPr lang="pt-BR" sz="1700" b="0" i="0" dirty="0">
              <a:effectLst/>
              <a:latin typeface="Open Sans" panose="020B0606030504020204" pitchFamily="34" charset="0"/>
            </a:endParaRPr>
          </a:p>
          <a:p>
            <a:r>
              <a:rPr lang="pt-BR" sz="1700" b="0" i="0" dirty="0">
                <a:effectLst/>
                <a:latin typeface="Open Sans" panose="020B0606030504020204" pitchFamily="34" charset="0"/>
              </a:rPr>
              <a:t>Sala 312 BMT1, Unidade Tapajós, Campus Santarém</a:t>
            </a:r>
            <a:br>
              <a:rPr lang="pt-BR" sz="1700" b="0" i="0" dirty="0">
                <a:effectLst/>
                <a:latin typeface="Open Sans" panose="020B0606030504020204" pitchFamily="34" charset="0"/>
              </a:rPr>
            </a:br>
            <a:r>
              <a:rPr lang="pt-BR" sz="1700" b="0" i="0" dirty="0">
                <a:effectLst/>
                <a:latin typeface="Open Sans" panose="020B0606030504020204" pitchFamily="34" charset="0"/>
              </a:rPr>
              <a:t>E-mail: antropologia.ics@ufopa.edu.br ou demandas.teccursos.ics@gmail.com</a:t>
            </a:r>
          </a:p>
          <a:p>
            <a:r>
              <a:rPr lang="pt-BR" sz="1700" b="0" i="0" dirty="0">
                <a:effectLst/>
                <a:latin typeface="Open Sans" panose="020B0606030504020204" pitchFamily="34" charset="0"/>
              </a:rPr>
              <a:t>http://sigaa.ufopa.edu.br/sigaa/public/curso/portal.jsf?lc=pt_BR&amp;id=90147</a:t>
            </a:r>
          </a:p>
          <a:p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1361987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513F0A93-A905-F316-23AB-D4377778C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pt-BR" sz="4000" dirty="0"/>
              <a:t>Organização curricular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A063AE4D-C0E9-DDC0-FB9C-CDAE4F071E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220913"/>
              </p:ext>
            </p:extLst>
          </p:nvPr>
        </p:nvGraphicFramePr>
        <p:xfrm>
          <a:off x="949587" y="1737360"/>
          <a:ext cx="10283683" cy="453542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14498">
                  <a:extLst>
                    <a:ext uri="{9D8B030D-6E8A-4147-A177-3AD203B41FA5}">
                      <a16:colId xmlns:a16="http://schemas.microsoft.com/office/drawing/2014/main" val="2929641885"/>
                    </a:ext>
                  </a:extLst>
                </a:gridCol>
                <a:gridCol w="6259905">
                  <a:extLst>
                    <a:ext uri="{9D8B030D-6E8A-4147-A177-3AD203B41FA5}">
                      <a16:colId xmlns:a16="http://schemas.microsoft.com/office/drawing/2014/main" val="170540212"/>
                    </a:ext>
                  </a:extLst>
                </a:gridCol>
                <a:gridCol w="1209280">
                  <a:extLst>
                    <a:ext uri="{9D8B030D-6E8A-4147-A177-3AD203B41FA5}">
                      <a16:colId xmlns:a16="http://schemas.microsoft.com/office/drawing/2014/main" val="3661876701"/>
                    </a:ext>
                  </a:extLst>
                </a:gridCol>
              </a:tblGrid>
              <a:tr h="5053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300" kern="1200" dirty="0">
                          <a:solidFill>
                            <a:schemeClr val="tx1"/>
                          </a:solidFill>
                          <a:effectLst/>
                        </a:rPr>
                        <a:t>Disciplinas/Componentes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  <a:p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 marL="69335" marR="69335" marT="34668" marB="34668"/>
                </a:tc>
                <a:tc>
                  <a:txBody>
                    <a:bodyPr/>
                    <a:lstStyle/>
                    <a:p>
                      <a:r>
                        <a:rPr lang="pt-BR" sz="1300">
                          <a:solidFill>
                            <a:schemeClr val="tx1"/>
                          </a:solidFill>
                        </a:rPr>
                        <a:t>Descrição</a:t>
                      </a:r>
                    </a:p>
                  </a:txBody>
                  <a:tcPr marL="69335" marR="69335" marT="34668" marB="34668"/>
                </a:tc>
                <a:tc>
                  <a:txBody>
                    <a:bodyPr/>
                    <a:lstStyle/>
                    <a:p>
                      <a:r>
                        <a:rPr lang="pt-BR" sz="1300">
                          <a:solidFill>
                            <a:schemeClr val="tx1"/>
                          </a:solidFill>
                        </a:rPr>
                        <a:t>Carga Horária</a:t>
                      </a:r>
                    </a:p>
                  </a:txBody>
                  <a:tcPr marL="69335" marR="69335" marT="34668" marB="34668"/>
                </a:tc>
                <a:extLst>
                  <a:ext uri="{0D108BD9-81ED-4DB2-BD59-A6C34878D82A}">
                    <a16:rowId xmlns:a16="http://schemas.microsoft.com/office/drawing/2014/main" val="118788533"/>
                  </a:ext>
                </a:extLst>
              </a:tr>
              <a:tr h="305770">
                <a:tc>
                  <a:txBody>
                    <a:bodyPr/>
                    <a:lstStyle/>
                    <a:p>
                      <a:r>
                        <a:rPr lang="pt-PT" sz="1300" b="1" kern="1200" dirty="0">
                          <a:solidFill>
                            <a:schemeClr val="tx1"/>
                          </a:solidFill>
                          <a:effectLst/>
                        </a:rPr>
                        <a:t>Obrigatórios</a:t>
                      </a:r>
                      <a:endParaRPr lang="pt-B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69335" marR="69335" marT="34668" marB="34668"/>
                </a:tc>
                <a:tc>
                  <a:txBody>
                    <a:bodyPr/>
                    <a:lstStyle/>
                    <a:p>
                      <a:r>
                        <a:rPr lang="pt-PT" sz="1300" kern="1200">
                          <a:solidFill>
                            <a:schemeClr val="dk1"/>
                          </a:solidFill>
                          <a:effectLst/>
                        </a:rPr>
                        <a:t>Devem ser cursados por todo discente do curso </a:t>
                      </a:r>
                      <a:endParaRPr lang="pt-BR" sz="1300">
                        <a:solidFill>
                          <a:schemeClr val="tx1"/>
                        </a:solidFill>
                      </a:endParaRPr>
                    </a:p>
                  </a:txBody>
                  <a:tcPr marL="69335" marR="69335" marT="34668" marB="34668"/>
                </a:tc>
                <a:tc>
                  <a:txBody>
                    <a:bodyPr/>
                    <a:lstStyle/>
                    <a:p>
                      <a:r>
                        <a:rPr lang="pt-BR" sz="1300">
                          <a:solidFill>
                            <a:schemeClr val="tx1"/>
                          </a:solidFill>
                        </a:rPr>
                        <a:t>1.200</a:t>
                      </a:r>
                    </a:p>
                  </a:txBody>
                  <a:tcPr marL="69335" marR="69335" marT="34668" marB="34668"/>
                </a:tc>
                <a:extLst>
                  <a:ext uri="{0D108BD9-81ED-4DB2-BD59-A6C34878D82A}">
                    <a16:rowId xmlns:a16="http://schemas.microsoft.com/office/drawing/2014/main" val="1184241537"/>
                  </a:ext>
                </a:extLst>
              </a:tr>
              <a:tr h="704943">
                <a:tc>
                  <a:txBody>
                    <a:bodyPr/>
                    <a:lstStyle/>
                    <a:p>
                      <a:r>
                        <a:rPr lang="pt-PT" sz="1300" b="1" kern="1200" dirty="0">
                          <a:solidFill>
                            <a:schemeClr val="dk1"/>
                          </a:solidFill>
                          <a:effectLst/>
                        </a:rPr>
                        <a:t>Optativos Obrigatórios </a:t>
                      </a:r>
                      <a:endParaRPr lang="pt-B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69335" marR="69335" marT="34668" marB="34668"/>
                </a:tc>
                <a:tc>
                  <a:txBody>
                    <a:bodyPr/>
                    <a:lstStyle/>
                    <a:p>
                      <a:pPr lvl="0"/>
                      <a:r>
                        <a:rPr lang="pt-PT" sz="1300" kern="1200">
                          <a:solidFill>
                            <a:schemeClr val="dk1"/>
                          </a:solidFill>
                          <a:effectLst/>
                        </a:rPr>
                        <a:t>Podem ser cursados conforme preferências e interesses dos discentes por temas específicos nas áreas de Antropologia e de Arqueologia, preferencialmente a partir do 4º semestre.</a:t>
                      </a:r>
                      <a:endParaRPr lang="pt-BR" sz="1300">
                        <a:solidFill>
                          <a:schemeClr val="tx1"/>
                        </a:solidFill>
                      </a:endParaRPr>
                    </a:p>
                  </a:txBody>
                  <a:tcPr marL="69335" marR="69335" marT="34668" marB="34668"/>
                </a:tc>
                <a:tc>
                  <a:txBody>
                    <a:bodyPr/>
                    <a:lstStyle/>
                    <a:p>
                      <a:r>
                        <a:rPr lang="pt-BR" sz="1300">
                          <a:solidFill>
                            <a:schemeClr val="tx1"/>
                          </a:solidFill>
                        </a:rPr>
                        <a:t>420</a:t>
                      </a:r>
                    </a:p>
                  </a:txBody>
                  <a:tcPr marL="69335" marR="69335" marT="34668" marB="34668"/>
                </a:tc>
                <a:extLst>
                  <a:ext uri="{0D108BD9-81ED-4DB2-BD59-A6C34878D82A}">
                    <a16:rowId xmlns:a16="http://schemas.microsoft.com/office/drawing/2014/main" val="1522285564"/>
                  </a:ext>
                </a:extLst>
              </a:tr>
              <a:tr h="1303703">
                <a:tc>
                  <a:txBody>
                    <a:bodyPr/>
                    <a:lstStyle/>
                    <a:p>
                      <a:r>
                        <a:rPr lang="pt-PT" sz="1300" b="1" kern="1200" dirty="0">
                          <a:solidFill>
                            <a:schemeClr val="dk1"/>
                          </a:solidFill>
                          <a:effectLst/>
                        </a:rPr>
                        <a:t>Optativos Livres </a:t>
                      </a:r>
                      <a:endParaRPr lang="pt-B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69335" marR="69335" marT="34668" marB="34668"/>
                </a:tc>
                <a:tc>
                  <a:txBody>
                    <a:bodyPr/>
                    <a:lstStyle/>
                    <a:p>
                      <a:pPr lvl="0"/>
                      <a:r>
                        <a:rPr lang="pt-PT" sz="1300" kern="1200" dirty="0">
                          <a:solidFill>
                            <a:schemeClr val="dk1"/>
                          </a:solidFill>
                          <a:effectLst/>
                        </a:rPr>
                        <a:t>Podem ser cursados conforme preferências e interesses dos discentes por temas gerais e específicos em qualquer área de conhecimento no âmbito do próprio ICS e de outros institutos da Ufopa ou, ainda, em outra instituição de ensino superior. Caso seja da preferência do aluno, ele poderá integralizar a carga horária correspondente cursando disciplinas optativas obrigatórias ofertadas pelo curso de Antropologia. 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 marL="69335" marR="69335" marT="34668" marB="34668"/>
                </a:tc>
                <a:tc>
                  <a:txBody>
                    <a:bodyPr/>
                    <a:lstStyle/>
                    <a:p>
                      <a:r>
                        <a:rPr lang="pt-BR" sz="1300">
                          <a:solidFill>
                            <a:schemeClr val="tx1"/>
                          </a:solidFill>
                        </a:rPr>
                        <a:t>240</a:t>
                      </a:r>
                    </a:p>
                  </a:txBody>
                  <a:tcPr marL="69335" marR="69335" marT="34668" marB="34668"/>
                </a:tc>
                <a:extLst>
                  <a:ext uri="{0D108BD9-81ED-4DB2-BD59-A6C34878D82A}">
                    <a16:rowId xmlns:a16="http://schemas.microsoft.com/office/drawing/2014/main" val="3020362021"/>
                  </a:ext>
                </a:extLst>
              </a:tr>
              <a:tr h="704943">
                <a:tc>
                  <a:txBody>
                    <a:bodyPr/>
                    <a:lstStyle/>
                    <a:p>
                      <a:r>
                        <a:rPr lang="pt-BR" sz="1300" b="1" dirty="0">
                          <a:solidFill>
                            <a:schemeClr val="tx1"/>
                          </a:solidFill>
                        </a:rPr>
                        <a:t>TCC 1, 2, 3</a:t>
                      </a:r>
                    </a:p>
                  </a:txBody>
                  <a:tcPr marL="69335" marR="69335" marT="34668" marB="34668"/>
                </a:tc>
                <a:tc>
                  <a:txBody>
                    <a:bodyPr/>
                    <a:lstStyle/>
                    <a:p>
                      <a:pPr lvl="0"/>
                      <a:r>
                        <a:rPr lang="pt-BR" sz="1300">
                          <a:solidFill>
                            <a:schemeClr val="tx1"/>
                          </a:solidFill>
                        </a:rPr>
                        <a:t>Atividade curricular individual, obrigatória e condicionante para obtenção do título de Bacharel em Antropologia. Desenvolvido entre o 6º e o 8º semestres sob orientação de 1 docente.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 marL="69335" marR="69335" marT="34668" marB="34668"/>
                </a:tc>
                <a:tc>
                  <a:txBody>
                    <a:bodyPr/>
                    <a:lstStyle/>
                    <a:p>
                      <a:r>
                        <a:rPr lang="pt-BR" sz="1300">
                          <a:solidFill>
                            <a:schemeClr val="tx1"/>
                          </a:solidFill>
                        </a:rPr>
                        <a:t>360</a:t>
                      </a:r>
                    </a:p>
                  </a:txBody>
                  <a:tcPr marL="69335" marR="69335" marT="34668" marB="34668"/>
                </a:tc>
                <a:extLst>
                  <a:ext uri="{0D108BD9-81ED-4DB2-BD59-A6C34878D82A}">
                    <a16:rowId xmlns:a16="http://schemas.microsoft.com/office/drawing/2014/main" val="3713224761"/>
                  </a:ext>
                </a:extLst>
              </a:tr>
              <a:tr h="704943">
                <a:tc>
                  <a:txBody>
                    <a:bodyPr/>
                    <a:lstStyle/>
                    <a:p>
                      <a:r>
                        <a:rPr lang="pt-BR" sz="1300" b="1" dirty="0">
                          <a:solidFill>
                            <a:schemeClr val="tx1"/>
                          </a:solidFill>
                        </a:rPr>
                        <a:t>Atividades Complementares</a:t>
                      </a:r>
                    </a:p>
                  </a:txBody>
                  <a:tcPr marL="69335" marR="69335" marT="34668" marB="34668"/>
                </a:tc>
                <a:tc>
                  <a:txBody>
                    <a:bodyPr/>
                    <a:lstStyle/>
                    <a:p>
                      <a:pPr lvl="0"/>
                      <a:r>
                        <a:rPr lang="pt-BR" sz="1300">
                          <a:solidFill>
                            <a:schemeClr val="tx1"/>
                          </a:solidFill>
                        </a:rPr>
                        <a:t>Atuação em programas, projetos, disciplinas (extras), cursos, eventos, prestação de serviços e produção, publicação e outros produtos acadêmicos relacionados à Antropologia.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 marL="69335" marR="69335" marT="34668" marB="34668"/>
                </a:tc>
                <a:tc>
                  <a:txBody>
                    <a:bodyPr/>
                    <a:lstStyle/>
                    <a:p>
                      <a:r>
                        <a:rPr lang="pt-BR" sz="1300">
                          <a:solidFill>
                            <a:schemeClr val="tx1"/>
                          </a:solidFill>
                        </a:rPr>
                        <a:t>340</a:t>
                      </a:r>
                    </a:p>
                  </a:txBody>
                  <a:tcPr marL="69335" marR="69335" marT="34668" marB="34668"/>
                </a:tc>
                <a:extLst>
                  <a:ext uri="{0D108BD9-81ED-4DB2-BD59-A6C34878D82A}">
                    <a16:rowId xmlns:a16="http://schemas.microsoft.com/office/drawing/2014/main" val="3967789585"/>
                  </a:ext>
                </a:extLst>
              </a:tr>
              <a:tr h="305770">
                <a:tc>
                  <a:txBody>
                    <a:bodyPr/>
                    <a:lstStyle/>
                    <a:p>
                      <a:r>
                        <a:rPr lang="pt-BR" sz="1300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69335" marR="69335" marT="34668" marB="34668"/>
                </a:tc>
                <a:tc>
                  <a:txBody>
                    <a:bodyPr/>
                    <a:lstStyle/>
                    <a:p>
                      <a:pPr lvl="0"/>
                      <a:endParaRPr lang="pt-BR" sz="1300">
                        <a:solidFill>
                          <a:schemeClr val="tx1"/>
                        </a:solidFill>
                      </a:endParaRPr>
                    </a:p>
                  </a:txBody>
                  <a:tcPr marL="69335" marR="69335" marT="34668" marB="34668"/>
                </a:tc>
                <a:tc>
                  <a:txBody>
                    <a:bodyPr/>
                    <a:lstStyle/>
                    <a:p>
                      <a:r>
                        <a:rPr lang="pt-BR" sz="1300" dirty="0">
                          <a:solidFill>
                            <a:schemeClr val="tx1"/>
                          </a:solidFill>
                        </a:rPr>
                        <a:t>2.560</a:t>
                      </a:r>
                    </a:p>
                  </a:txBody>
                  <a:tcPr marL="69335" marR="69335" marT="34668" marB="34668"/>
                </a:tc>
                <a:extLst>
                  <a:ext uri="{0D108BD9-81ED-4DB2-BD59-A6C34878D82A}">
                    <a16:rowId xmlns:a16="http://schemas.microsoft.com/office/drawing/2014/main" val="253827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55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4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33CD688-E038-FD50-F2F1-503C0EBCE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PSEI</a:t>
            </a:r>
            <a:b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Formação Básica Indígena (FBI)</a:t>
            </a:r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1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Espaço Reservado para Conteúdo 4" descr="Tabela&#10;&#10;Descrição gerada automaticamente">
            <a:extLst>
              <a:ext uri="{FF2B5EF4-FFF2-40B4-BE49-F238E27FC236}">
                <a16:creationId xmlns:a16="http://schemas.microsoft.com/office/drawing/2014/main" id="{0E97F7DF-DE07-D60F-0D3E-12213EFB8C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570" y="625683"/>
            <a:ext cx="5712439" cy="54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231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81E5385-A7FA-3FE2-B830-C4EAA58A9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pt-BR" sz="4000" dirty="0"/>
              <a:t>Disciplinas/componentes obrigatórios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5" name="Espaço Reservado para Conteúdo 14">
            <a:extLst>
              <a:ext uri="{FF2B5EF4-FFF2-40B4-BE49-F238E27FC236}">
                <a16:creationId xmlns:a16="http://schemas.microsoft.com/office/drawing/2014/main" id="{CDF06D6A-BEF9-4DB5-C51D-1D116E25B4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288940"/>
              </p:ext>
            </p:extLst>
          </p:nvPr>
        </p:nvGraphicFramePr>
        <p:xfrm>
          <a:off x="982541" y="1737360"/>
          <a:ext cx="10217775" cy="4535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3480">
                  <a:extLst>
                    <a:ext uri="{9D8B030D-6E8A-4147-A177-3AD203B41FA5}">
                      <a16:colId xmlns:a16="http://schemas.microsoft.com/office/drawing/2014/main" val="735005519"/>
                    </a:ext>
                  </a:extLst>
                </a:gridCol>
                <a:gridCol w="3574295">
                  <a:extLst>
                    <a:ext uri="{9D8B030D-6E8A-4147-A177-3AD203B41FA5}">
                      <a16:colId xmlns:a16="http://schemas.microsoft.com/office/drawing/2014/main" val="1843147638"/>
                    </a:ext>
                  </a:extLst>
                </a:gridCol>
              </a:tblGrid>
              <a:tr h="578991">
                <a:tc gridSpan="2">
                  <a:txBody>
                    <a:bodyPr/>
                    <a:lstStyle/>
                    <a:p>
                      <a:pPr algn="ctr">
                        <a:spcBef>
                          <a:spcPts val="295"/>
                        </a:spcBef>
                      </a:pPr>
                      <a:r>
                        <a:rPr lang="pt-PT" sz="3200">
                          <a:effectLst/>
                        </a:rPr>
                        <a:t> 1º Semestre</a:t>
                      </a:r>
                      <a:endParaRPr lang="pt-BR" sz="2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95902"/>
                  </a:ext>
                </a:extLst>
              </a:tr>
              <a:tr h="1061483">
                <a:tc>
                  <a:txBody>
                    <a:bodyPr/>
                    <a:lstStyle/>
                    <a:p>
                      <a:pPr indent="457200">
                        <a:spcBef>
                          <a:spcPts val="295"/>
                        </a:spcBef>
                      </a:pPr>
                      <a:r>
                        <a:rPr lang="pt-PT" sz="3200">
                          <a:effectLst/>
                        </a:rPr>
                        <a:t>Componente curricular</a:t>
                      </a:r>
                      <a:endParaRPr lang="pt-BR" sz="2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tc>
                  <a:txBody>
                    <a:bodyPr/>
                    <a:lstStyle/>
                    <a:p>
                      <a:pPr indent="457200">
                        <a:spcBef>
                          <a:spcPts val="295"/>
                        </a:spcBef>
                      </a:pPr>
                      <a:r>
                        <a:rPr lang="pt-PT" sz="3200">
                          <a:effectLst/>
                        </a:rPr>
                        <a:t> Carga Horária</a:t>
                      </a:r>
                      <a:endParaRPr lang="pt-BR" sz="2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extLst>
                  <a:ext uri="{0D108BD9-81ED-4DB2-BD59-A6C34878D82A}">
                    <a16:rowId xmlns:a16="http://schemas.microsoft.com/office/drawing/2014/main" val="4085485171"/>
                  </a:ext>
                </a:extLst>
              </a:tr>
              <a:tr h="578991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3200">
                          <a:effectLst/>
                        </a:rPr>
                        <a:t>Introdução à Antropologia</a:t>
                      </a:r>
                      <a:endParaRPr lang="pt-BR" sz="2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3200">
                          <a:effectLst/>
                        </a:rPr>
                        <a:t>60</a:t>
                      </a:r>
                      <a:endParaRPr lang="pt-BR" sz="2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extLst>
                  <a:ext uri="{0D108BD9-81ED-4DB2-BD59-A6C34878D82A}">
                    <a16:rowId xmlns:a16="http://schemas.microsoft.com/office/drawing/2014/main" val="2061747718"/>
                  </a:ext>
                </a:extLst>
              </a:tr>
              <a:tr h="578991">
                <a:tc>
                  <a:txBody>
                    <a:bodyPr/>
                    <a:lstStyle/>
                    <a:p>
                      <a:pPr marL="5715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3200">
                          <a:effectLst/>
                        </a:rPr>
                        <a:t>Introdução à Arqueologia</a:t>
                      </a:r>
                      <a:endParaRPr lang="pt-BR" sz="2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3200">
                          <a:effectLst/>
                        </a:rPr>
                        <a:t>60</a:t>
                      </a:r>
                      <a:endParaRPr lang="pt-BR" sz="2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extLst>
                  <a:ext uri="{0D108BD9-81ED-4DB2-BD59-A6C34878D82A}">
                    <a16:rowId xmlns:a16="http://schemas.microsoft.com/office/drawing/2014/main" val="2741208306"/>
                  </a:ext>
                </a:extLst>
              </a:tr>
              <a:tr h="578991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3200">
                          <a:effectLst/>
                        </a:rPr>
                        <a:t>Metodologia das Ciências Sociais</a:t>
                      </a:r>
                      <a:endParaRPr lang="pt-BR" sz="2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3200">
                          <a:effectLst/>
                        </a:rPr>
                        <a:t>60</a:t>
                      </a:r>
                      <a:endParaRPr lang="pt-BR" sz="2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extLst>
                  <a:ext uri="{0D108BD9-81ED-4DB2-BD59-A6C34878D82A}">
                    <a16:rowId xmlns:a16="http://schemas.microsoft.com/office/drawing/2014/main" val="2848330618"/>
                  </a:ext>
                </a:extLst>
              </a:tr>
              <a:tr h="578991">
                <a:tc>
                  <a:txBody>
                    <a:bodyPr/>
                    <a:lstStyle/>
                    <a:p>
                      <a:pPr marL="5715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3200">
                          <a:effectLst/>
                        </a:rPr>
                        <a:t>História da Amazônia</a:t>
                      </a:r>
                      <a:endParaRPr lang="pt-BR" sz="2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3200">
                          <a:effectLst/>
                        </a:rPr>
                        <a:t>60</a:t>
                      </a:r>
                      <a:endParaRPr lang="pt-BR" sz="2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extLst>
                  <a:ext uri="{0D108BD9-81ED-4DB2-BD59-A6C34878D82A}">
                    <a16:rowId xmlns:a16="http://schemas.microsoft.com/office/drawing/2014/main" val="3324022357"/>
                  </a:ext>
                </a:extLst>
              </a:tr>
              <a:tr h="578991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3200">
                          <a:effectLst/>
                        </a:rPr>
                        <a:t>Total no período</a:t>
                      </a:r>
                      <a:endParaRPr lang="pt-BR" sz="2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3200">
                          <a:effectLst/>
                        </a:rPr>
                        <a:t>240</a:t>
                      </a:r>
                      <a:endParaRPr lang="pt-BR" sz="2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extLst>
                  <a:ext uri="{0D108BD9-81ED-4DB2-BD59-A6C34878D82A}">
                    <a16:rowId xmlns:a16="http://schemas.microsoft.com/office/drawing/2014/main" val="661336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576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81E5385-A7FA-3FE2-B830-C4EAA58A9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pt-BR" sz="4000" dirty="0"/>
              <a:t>Disciplinas/componentes obrigatórios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BE367E00-8DBD-3734-83C8-D1DCFA3CB2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888897"/>
              </p:ext>
            </p:extLst>
          </p:nvPr>
        </p:nvGraphicFramePr>
        <p:xfrm>
          <a:off x="1206433" y="2112835"/>
          <a:ext cx="9769991" cy="378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4002">
                  <a:extLst>
                    <a:ext uri="{9D8B030D-6E8A-4147-A177-3AD203B41FA5}">
                      <a16:colId xmlns:a16="http://schemas.microsoft.com/office/drawing/2014/main" val="4049280965"/>
                    </a:ext>
                  </a:extLst>
                </a:gridCol>
                <a:gridCol w="3685989">
                  <a:extLst>
                    <a:ext uri="{9D8B030D-6E8A-4147-A177-3AD203B41FA5}">
                      <a16:colId xmlns:a16="http://schemas.microsoft.com/office/drawing/2014/main" val="373033399"/>
                    </a:ext>
                  </a:extLst>
                </a:gridCol>
              </a:tblGrid>
              <a:tr h="540639">
                <a:tc gridSpan="2">
                  <a:txBody>
                    <a:bodyPr/>
                    <a:lstStyle/>
                    <a:p>
                      <a:pPr indent="457200" algn="ctr">
                        <a:spcBef>
                          <a:spcPts val="295"/>
                        </a:spcBef>
                      </a:pPr>
                      <a:r>
                        <a:rPr lang="pt-PT" sz="3300">
                          <a:effectLst/>
                        </a:rPr>
                        <a:t>2º Semestre</a:t>
                      </a:r>
                      <a:endParaRPr lang="pt-BR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588" marR="186588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042738"/>
                  </a:ext>
                </a:extLst>
              </a:tr>
              <a:tr h="540639">
                <a:tc>
                  <a:txBody>
                    <a:bodyPr/>
                    <a:lstStyle/>
                    <a:p>
                      <a:pPr indent="457200">
                        <a:spcBef>
                          <a:spcPts val="295"/>
                        </a:spcBef>
                      </a:pPr>
                      <a:r>
                        <a:rPr lang="pt-PT" sz="3300">
                          <a:effectLst/>
                        </a:rPr>
                        <a:t>Componente curricular</a:t>
                      </a:r>
                      <a:endParaRPr lang="pt-BR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588" marR="186588" marT="0" marB="0"/>
                </a:tc>
                <a:tc>
                  <a:txBody>
                    <a:bodyPr/>
                    <a:lstStyle/>
                    <a:p>
                      <a:pPr indent="457200" algn="ctr">
                        <a:spcBef>
                          <a:spcPts val="295"/>
                        </a:spcBef>
                      </a:pPr>
                      <a:r>
                        <a:rPr lang="pt-PT" sz="3300">
                          <a:effectLst/>
                        </a:rPr>
                        <a:t>Carga Horária</a:t>
                      </a:r>
                      <a:endParaRPr lang="pt-BR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588" marR="186588" marT="0" marB="0"/>
                </a:tc>
                <a:extLst>
                  <a:ext uri="{0D108BD9-81ED-4DB2-BD59-A6C34878D82A}">
                    <a16:rowId xmlns:a16="http://schemas.microsoft.com/office/drawing/2014/main" val="666304779"/>
                  </a:ext>
                </a:extLst>
              </a:tr>
              <a:tr h="540639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3300">
                          <a:effectLst/>
                        </a:rPr>
                        <a:t>Teoria Antropológica I</a:t>
                      </a:r>
                      <a:endParaRPr lang="pt-BR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588" marR="186588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3300">
                          <a:effectLst/>
                        </a:rPr>
                        <a:t>60</a:t>
                      </a:r>
                      <a:endParaRPr lang="pt-BR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588" marR="186588" marT="0" marB="0"/>
                </a:tc>
                <a:extLst>
                  <a:ext uri="{0D108BD9-81ED-4DB2-BD59-A6C34878D82A}">
                    <a16:rowId xmlns:a16="http://schemas.microsoft.com/office/drawing/2014/main" val="1244209271"/>
                  </a:ext>
                </a:extLst>
              </a:tr>
              <a:tr h="540639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3300">
                          <a:effectLst/>
                        </a:rPr>
                        <a:t>Teoria Sociológica</a:t>
                      </a:r>
                      <a:endParaRPr lang="pt-BR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588" marR="186588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3300">
                          <a:effectLst/>
                        </a:rPr>
                        <a:t>60</a:t>
                      </a:r>
                      <a:endParaRPr lang="pt-BR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588" marR="186588" marT="0" marB="0"/>
                </a:tc>
                <a:extLst>
                  <a:ext uri="{0D108BD9-81ED-4DB2-BD59-A6C34878D82A}">
                    <a16:rowId xmlns:a16="http://schemas.microsoft.com/office/drawing/2014/main" val="1650596913"/>
                  </a:ext>
                </a:extLst>
              </a:tr>
              <a:tr h="540639">
                <a:tc>
                  <a:txBody>
                    <a:bodyPr/>
                    <a:lstStyle/>
                    <a:p>
                      <a:pPr marL="5715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3300">
                          <a:effectLst/>
                        </a:rPr>
                        <a:t>Leituras Etnográficas I</a:t>
                      </a:r>
                      <a:endParaRPr lang="pt-BR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588" marR="186588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3300">
                          <a:effectLst/>
                        </a:rPr>
                        <a:t>60</a:t>
                      </a:r>
                      <a:endParaRPr lang="pt-BR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588" marR="186588" marT="0" marB="0"/>
                </a:tc>
                <a:extLst>
                  <a:ext uri="{0D108BD9-81ED-4DB2-BD59-A6C34878D82A}">
                    <a16:rowId xmlns:a16="http://schemas.microsoft.com/office/drawing/2014/main" val="1407881923"/>
                  </a:ext>
                </a:extLst>
              </a:tr>
              <a:tr h="540639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3300">
                          <a:effectLst/>
                        </a:rPr>
                        <a:t>Etnologia Indígena</a:t>
                      </a:r>
                      <a:endParaRPr lang="pt-BR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588" marR="186588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3300">
                          <a:effectLst/>
                        </a:rPr>
                        <a:t>60</a:t>
                      </a:r>
                      <a:endParaRPr lang="pt-BR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588" marR="186588" marT="0" marB="0"/>
                </a:tc>
                <a:extLst>
                  <a:ext uri="{0D108BD9-81ED-4DB2-BD59-A6C34878D82A}">
                    <a16:rowId xmlns:a16="http://schemas.microsoft.com/office/drawing/2014/main" val="3306972412"/>
                  </a:ext>
                </a:extLst>
              </a:tr>
              <a:tr h="540639">
                <a:tc>
                  <a:txBody>
                    <a:bodyPr/>
                    <a:lstStyle/>
                    <a:p>
                      <a:pPr marL="5715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3300">
                          <a:effectLst/>
                        </a:rPr>
                        <a:t>Total no período</a:t>
                      </a:r>
                      <a:endParaRPr lang="pt-BR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588" marR="186588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3300">
                          <a:effectLst/>
                        </a:rPr>
                        <a:t>240</a:t>
                      </a:r>
                      <a:endParaRPr lang="pt-BR" sz="3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588" marR="186588" marT="0" marB="0"/>
                </a:tc>
                <a:extLst>
                  <a:ext uri="{0D108BD9-81ED-4DB2-BD59-A6C34878D82A}">
                    <a16:rowId xmlns:a16="http://schemas.microsoft.com/office/drawing/2014/main" val="1259311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510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81E5385-A7FA-3FE2-B830-C4EAA58A9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pt-BR" sz="4000" dirty="0"/>
              <a:t>Disciplinas/componentes obrigatórios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C4D066E1-D716-82DF-F70E-0DE89A3F8A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244539"/>
              </p:ext>
            </p:extLst>
          </p:nvPr>
        </p:nvGraphicFramePr>
        <p:xfrm>
          <a:off x="1354463" y="1737360"/>
          <a:ext cx="9473930" cy="4535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9638">
                  <a:extLst>
                    <a:ext uri="{9D8B030D-6E8A-4147-A177-3AD203B41FA5}">
                      <a16:colId xmlns:a16="http://schemas.microsoft.com/office/drawing/2014/main" val="994975609"/>
                    </a:ext>
                  </a:extLst>
                </a:gridCol>
                <a:gridCol w="3574292">
                  <a:extLst>
                    <a:ext uri="{9D8B030D-6E8A-4147-A177-3AD203B41FA5}">
                      <a16:colId xmlns:a16="http://schemas.microsoft.com/office/drawing/2014/main" val="1024164121"/>
                    </a:ext>
                  </a:extLst>
                </a:gridCol>
              </a:tblGrid>
              <a:tr h="578991">
                <a:tc gridSpan="2">
                  <a:txBody>
                    <a:bodyPr/>
                    <a:lstStyle/>
                    <a:p>
                      <a:pPr indent="457200" algn="ctr">
                        <a:spcBef>
                          <a:spcPts val="305"/>
                        </a:spcBef>
                      </a:pPr>
                      <a:r>
                        <a:rPr lang="pt-PT" sz="3200">
                          <a:effectLst/>
                        </a:rPr>
                        <a:t>3º Semestre</a:t>
                      </a:r>
                      <a:endParaRPr lang="pt-BR" sz="2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171526"/>
                  </a:ext>
                </a:extLst>
              </a:tr>
              <a:tr h="1061483">
                <a:tc>
                  <a:txBody>
                    <a:bodyPr/>
                    <a:lstStyle/>
                    <a:p>
                      <a:pPr indent="457200">
                        <a:spcBef>
                          <a:spcPts val="295"/>
                        </a:spcBef>
                      </a:pPr>
                      <a:r>
                        <a:rPr lang="pt-PT" sz="3200">
                          <a:effectLst/>
                        </a:rPr>
                        <a:t>Componente curricular</a:t>
                      </a:r>
                      <a:endParaRPr lang="pt-BR" sz="2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tc>
                  <a:txBody>
                    <a:bodyPr/>
                    <a:lstStyle/>
                    <a:p>
                      <a:pPr indent="457200" algn="ctr">
                        <a:spcBef>
                          <a:spcPts val="295"/>
                        </a:spcBef>
                      </a:pPr>
                      <a:r>
                        <a:rPr lang="pt-PT" sz="3200">
                          <a:effectLst/>
                        </a:rPr>
                        <a:t>Carga Horária</a:t>
                      </a:r>
                      <a:endParaRPr lang="pt-BR" sz="2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extLst>
                  <a:ext uri="{0D108BD9-81ED-4DB2-BD59-A6C34878D82A}">
                    <a16:rowId xmlns:a16="http://schemas.microsoft.com/office/drawing/2014/main" val="2106198688"/>
                  </a:ext>
                </a:extLst>
              </a:tr>
              <a:tr h="578991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3200">
                          <a:effectLst/>
                        </a:rPr>
                        <a:t>Teoria Antropológica II</a:t>
                      </a:r>
                      <a:endParaRPr lang="pt-BR" sz="2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3200">
                          <a:effectLst/>
                        </a:rPr>
                        <a:t>60</a:t>
                      </a:r>
                      <a:endParaRPr lang="pt-BR" sz="2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extLst>
                  <a:ext uri="{0D108BD9-81ED-4DB2-BD59-A6C34878D82A}">
                    <a16:rowId xmlns:a16="http://schemas.microsoft.com/office/drawing/2014/main" val="2438043307"/>
                  </a:ext>
                </a:extLst>
              </a:tr>
              <a:tr h="578991">
                <a:tc>
                  <a:txBody>
                    <a:bodyPr/>
                    <a:lstStyle/>
                    <a:p>
                      <a:pPr marL="5715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3200">
                          <a:effectLst/>
                        </a:rPr>
                        <a:t>Arqueologia Amazônica</a:t>
                      </a:r>
                      <a:endParaRPr lang="pt-BR" sz="2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3200" dirty="0">
                          <a:effectLst/>
                        </a:rPr>
                        <a:t>60</a:t>
                      </a:r>
                      <a:endParaRPr lang="pt-BR" sz="2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extLst>
                  <a:ext uri="{0D108BD9-81ED-4DB2-BD59-A6C34878D82A}">
                    <a16:rowId xmlns:a16="http://schemas.microsoft.com/office/drawing/2014/main" val="3160127170"/>
                  </a:ext>
                </a:extLst>
              </a:tr>
              <a:tr h="578991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3200">
                          <a:effectLst/>
                        </a:rPr>
                        <a:t>Leituras Etnográficas II</a:t>
                      </a:r>
                      <a:endParaRPr lang="pt-BR" sz="2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3200">
                          <a:effectLst/>
                        </a:rPr>
                        <a:t>60</a:t>
                      </a:r>
                      <a:endParaRPr lang="pt-BR" sz="2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extLst>
                  <a:ext uri="{0D108BD9-81ED-4DB2-BD59-A6C34878D82A}">
                    <a16:rowId xmlns:a16="http://schemas.microsoft.com/office/drawing/2014/main" val="1913750553"/>
                  </a:ext>
                </a:extLst>
              </a:tr>
              <a:tr h="578991">
                <a:tc>
                  <a:txBody>
                    <a:bodyPr/>
                    <a:lstStyle/>
                    <a:p>
                      <a:pPr marL="5715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3200">
                          <a:effectLst/>
                        </a:rPr>
                        <a:t>Relações Étnico-raciais</a:t>
                      </a:r>
                      <a:endParaRPr lang="pt-BR" sz="2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3200">
                          <a:effectLst/>
                        </a:rPr>
                        <a:t>60</a:t>
                      </a:r>
                      <a:endParaRPr lang="pt-BR" sz="2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extLst>
                  <a:ext uri="{0D108BD9-81ED-4DB2-BD59-A6C34878D82A}">
                    <a16:rowId xmlns:a16="http://schemas.microsoft.com/office/drawing/2014/main" val="3443833236"/>
                  </a:ext>
                </a:extLst>
              </a:tr>
              <a:tr h="578991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3200">
                          <a:effectLst/>
                        </a:rPr>
                        <a:t>Total no período</a:t>
                      </a:r>
                      <a:endParaRPr lang="pt-BR" sz="2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3200" dirty="0">
                          <a:effectLst/>
                        </a:rPr>
                        <a:t>240</a:t>
                      </a:r>
                      <a:endParaRPr lang="pt-BR" sz="2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0934" marR="180934" marT="0" marB="0"/>
                </a:tc>
                <a:extLst>
                  <a:ext uri="{0D108BD9-81ED-4DB2-BD59-A6C34878D82A}">
                    <a16:rowId xmlns:a16="http://schemas.microsoft.com/office/drawing/2014/main" val="698644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671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81E5385-A7FA-3FE2-B830-C4EAA58A9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pt-BR" sz="4000" dirty="0"/>
              <a:t>Disciplinas/componentes obrigatórios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BD21FB2B-9A47-2C3E-38D5-30DB227F1A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211406"/>
              </p:ext>
            </p:extLst>
          </p:nvPr>
        </p:nvGraphicFramePr>
        <p:xfrm>
          <a:off x="1890723" y="1737360"/>
          <a:ext cx="8401410" cy="4535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1754">
                  <a:extLst>
                    <a:ext uri="{9D8B030D-6E8A-4147-A177-3AD203B41FA5}">
                      <a16:colId xmlns:a16="http://schemas.microsoft.com/office/drawing/2014/main" val="2980491180"/>
                    </a:ext>
                  </a:extLst>
                </a:gridCol>
                <a:gridCol w="3169656">
                  <a:extLst>
                    <a:ext uri="{9D8B030D-6E8A-4147-A177-3AD203B41FA5}">
                      <a16:colId xmlns:a16="http://schemas.microsoft.com/office/drawing/2014/main" val="1546549579"/>
                    </a:ext>
                  </a:extLst>
                </a:gridCol>
              </a:tblGrid>
              <a:tr h="513445">
                <a:tc gridSpan="2">
                  <a:txBody>
                    <a:bodyPr/>
                    <a:lstStyle/>
                    <a:p>
                      <a:pPr indent="457200" algn="ctr">
                        <a:spcBef>
                          <a:spcPts val="295"/>
                        </a:spcBef>
                      </a:pPr>
                      <a:r>
                        <a:rPr lang="pt-PT" sz="2800">
                          <a:effectLst/>
                        </a:rPr>
                        <a:t>4º Semestre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613452"/>
                  </a:ext>
                </a:extLst>
              </a:tr>
              <a:tr h="941315">
                <a:tc>
                  <a:txBody>
                    <a:bodyPr/>
                    <a:lstStyle/>
                    <a:p>
                      <a:pPr indent="457200">
                        <a:spcBef>
                          <a:spcPts val="295"/>
                        </a:spcBef>
                      </a:pPr>
                      <a:r>
                        <a:rPr lang="pt-PT" sz="2800">
                          <a:effectLst/>
                        </a:rPr>
                        <a:t>Componente curricular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tc>
                  <a:txBody>
                    <a:bodyPr/>
                    <a:lstStyle/>
                    <a:p>
                      <a:pPr indent="457200" algn="ctr">
                        <a:spcBef>
                          <a:spcPts val="295"/>
                        </a:spcBef>
                      </a:pPr>
                      <a:r>
                        <a:rPr lang="pt-PT" sz="2800">
                          <a:effectLst/>
                        </a:rPr>
                        <a:t>Carga Horária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extLst>
                  <a:ext uri="{0D108BD9-81ED-4DB2-BD59-A6C34878D82A}">
                    <a16:rowId xmlns:a16="http://schemas.microsoft.com/office/drawing/2014/main" val="2915459258"/>
                  </a:ext>
                </a:extLst>
              </a:tr>
              <a:tr h="513445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Teoria Antropológica III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60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extLst>
                  <a:ext uri="{0D108BD9-81ED-4DB2-BD59-A6C34878D82A}">
                    <a16:rowId xmlns:a16="http://schemas.microsoft.com/office/drawing/2014/main" val="2488150694"/>
                  </a:ext>
                </a:extLst>
              </a:tr>
              <a:tr h="513445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Etnoarqueologia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60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extLst>
                  <a:ext uri="{0D108BD9-81ED-4DB2-BD59-A6C34878D82A}">
                    <a16:rowId xmlns:a16="http://schemas.microsoft.com/office/drawing/2014/main" val="1885542017"/>
                  </a:ext>
                </a:extLst>
              </a:tr>
              <a:tr h="513445">
                <a:tc>
                  <a:txBody>
                    <a:bodyPr/>
                    <a:lstStyle/>
                    <a:p>
                      <a:pPr marL="5715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Narrativas Etnográficas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60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extLst>
                  <a:ext uri="{0D108BD9-81ED-4DB2-BD59-A6C34878D82A}">
                    <a16:rowId xmlns:a16="http://schemas.microsoft.com/office/drawing/2014/main" val="2796687377"/>
                  </a:ext>
                </a:extLst>
              </a:tr>
              <a:tr h="513445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Optativa Obrigatória I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60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extLst>
                  <a:ext uri="{0D108BD9-81ED-4DB2-BD59-A6C34878D82A}">
                    <a16:rowId xmlns:a16="http://schemas.microsoft.com/office/drawing/2014/main" val="3689469070"/>
                  </a:ext>
                </a:extLst>
              </a:tr>
              <a:tr h="513445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Optativa Livre I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60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extLst>
                  <a:ext uri="{0D108BD9-81ED-4DB2-BD59-A6C34878D82A}">
                    <a16:rowId xmlns:a16="http://schemas.microsoft.com/office/drawing/2014/main" val="2524718773"/>
                  </a:ext>
                </a:extLst>
              </a:tr>
              <a:tr h="513445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Total no período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300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extLst>
                  <a:ext uri="{0D108BD9-81ED-4DB2-BD59-A6C34878D82A}">
                    <a16:rowId xmlns:a16="http://schemas.microsoft.com/office/drawing/2014/main" val="3925816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96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81E5385-A7FA-3FE2-B830-C4EAA58A9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pt-BR" sz="4000" dirty="0"/>
              <a:t>Disciplinas/componentes obrigatórios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BD459469-1A3C-58F0-A706-314246868B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689962"/>
              </p:ext>
            </p:extLst>
          </p:nvPr>
        </p:nvGraphicFramePr>
        <p:xfrm>
          <a:off x="838200" y="1946324"/>
          <a:ext cx="10506457" cy="4117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7403">
                  <a:extLst>
                    <a:ext uri="{9D8B030D-6E8A-4147-A177-3AD203B41FA5}">
                      <a16:colId xmlns:a16="http://schemas.microsoft.com/office/drawing/2014/main" val="3693468878"/>
                    </a:ext>
                  </a:extLst>
                </a:gridCol>
                <a:gridCol w="3219054">
                  <a:extLst>
                    <a:ext uri="{9D8B030D-6E8A-4147-A177-3AD203B41FA5}">
                      <a16:colId xmlns:a16="http://schemas.microsoft.com/office/drawing/2014/main" val="3833747825"/>
                    </a:ext>
                  </a:extLst>
                </a:gridCol>
              </a:tblGrid>
              <a:tr h="462354">
                <a:tc gridSpan="2">
                  <a:txBody>
                    <a:bodyPr/>
                    <a:lstStyle/>
                    <a:p>
                      <a:pPr indent="457200" algn="ctr">
                        <a:spcBef>
                          <a:spcPts val="295"/>
                        </a:spcBef>
                      </a:pPr>
                      <a:r>
                        <a:rPr lang="pt-PT" sz="2700">
                          <a:effectLst/>
                        </a:rPr>
                        <a:t>5º Semestre</a:t>
                      </a:r>
                      <a:endParaRPr lang="pt-B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8793" marR="158793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641617"/>
                  </a:ext>
                </a:extLst>
              </a:tr>
              <a:tr h="462354">
                <a:tc>
                  <a:txBody>
                    <a:bodyPr/>
                    <a:lstStyle/>
                    <a:p>
                      <a:pPr indent="457200">
                        <a:spcBef>
                          <a:spcPts val="295"/>
                        </a:spcBef>
                      </a:pPr>
                      <a:r>
                        <a:rPr lang="pt-PT" sz="2700">
                          <a:effectLst/>
                        </a:rPr>
                        <a:t>Componente curricular</a:t>
                      </a:r>
                      <a:endParaRPr lang="pt-B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8793" marR="158793" marT="0" marB="0"/>
                </a:tc>
                <a:tc>
                  <a:txBody>
                    <a:bodyPr/>
                    <a:lstStyle/>
                    <a:p>
                      <a:pPr indent="457200" algn="ctr">
                        <a:spcBef>
                          <a:spcPts val="295"/>
                        </a:spcBef>
                      </a:pPr>
                      <a:r>
                        <a:rPr lang="pt-PT" sz="2700" dirty="0">
                          <a:effectLst/>
                        </a:rPr>
                        <a:t>Carga Horária</a:t>
                      </a:r>
                      <a:endParaRPr lang="pt-BR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8793" marR="158793" marT="0" marB="0"/>
                </a:tc>
                <a:extLst>
                  <a:ext uri="{0D108BD9-81ED-4DB2-BD59-A6C34878D82A}">
                    <a16:rowId xmlns:a16="http://schemas.microsoft.com/office/drawing/2014/main" val="1440390213"/>
                  </a:ext>
                </a:extLst>
              </a:tr>
              <a:tr h="881021">
                <a:tc>
                  <a:txBody>
                    <a:bodyPr/>
                    <a:lstStyle/>
                    <a:p>
                      <a:pPr marL="5715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2700">
                          <a:effectLst/>
                        </a:rPr>
                        <a:t>Teoria Antropológica IV - Antropologia Contemporânea</a:t>
                      </a:r>
                      <a:endParaRPr lang="pt-B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8793" marR="158793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2700">
                          <a:effectLst/>
                        </a:rPr>
                        <a:t>60</a:t>
                      </a:r>
                      <a:endParaRPr lang="pt-B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8793" marR="158793" marT="0" marB="0"/>
                </a:tc>
                <a:extLst>
                  <a:ext uri="{0D108BD9-81ED-4DB2-BD59-A6C34878D82A}">
                    <a16:rowId xmlns:a16="http://schemas.microsoft.com/office/drawing/2014/main" val="2961730266"/>
                  </a:ext>
                </a:extLst>
              </a:tr>
              <a:tr h="462354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700">
                          <a:effectLst/>
                        </a:rPr>
                        <a:t>Métodos e Técnicas em Antropologia Social</a:t>
                      </a:r>
                      <a:endParaRPr lang="pt-B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8793" marR="158793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700">
                          <a:effectLst/>
                        </a:rPr>
                        <a:t>120</a:t>
                      </a:r>
                      <a:endParaRPr lang="pt-B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8793" marR="158793" marT="0" marB="0"/>
                </a:tc>
                <a:extLst>
                  <a:ext uri="{0D108BD9-81ED-4DB2-BD59-A6C34878D82A}">
                    <a16:rowId xmlns:a16="http://schemas.microsoft.com/office/drawing/2014/main" val="1172442033"/>
                  </a:ext>
                </a:extLst>
              </a:tr>
              <a:tr h="462354">
                <a:tc>
                  <a:txBody>
                    <a:bodyPr/>
                    <a:lstStyle/>
                    <a:p>
                      <a:pPr marL="5715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2700">
                          <a:effectLst/>
                        </a:rPr>
                        <a:t>Antropologia no Brasil</a:t>
                      </a:r>
                      <a:endParaRPr lang="pt-B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8793" marR="158793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2700">
                          <a:effectLst/>
                        </a:rPr>
                        <a:t>60</a:t>
                      </a:r>
                      <a:endParaRPr lang="pt-B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8793" marR="158793" marT="0" marB="0"/>
                </a:tc>
                <a:extLst>
                  <a:ext uri="{0D108BD9-81ED-4DB2-BD59-A6C34878D82A}">
                    <a16:rowId xmlns:a16="http://schemas.microsoft.com/office/drawing/2014/main" val="3295999520"/>
                  </a:ext>
                </a:extLst>
              </a:tr>
              <a:tr h="462354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700">
                          <a:effectLst/>
                        </a:rPr>
                        <a:t>Optativa Obrigatória II</a:t>
                      </a:r>
                      <a:endParaRPr lang="pt-B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8793" marR="158793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700">
                          <a:effectLst/>
                        </a:rPr>
                        <a:t>60</a:t>
                      </a:r>
                      <a:endParaRPr lang="pt-B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8793" marR="158793" marT="0" marB="0"/>
                </a:tc>
                <a:extLst>
                  <a:ext uri="{0D108BD9-81ED-4DB2-BD59-A6C34878D82A}">
                    <a16:rowId xmlns:a16="http://schemas.microsoft.com/office/drawing/2014/main" val="2824788381"/>
                  </a:ext>
                </a:extLst>
              </a:tr>
              <a:tr h="462354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700">
                          <a:effectLst/>
                        </a:rPr>
                        <a:t>Optativa Livre II</a:t>
                      </a:r>
                      <a:endParaRPr lang="pt-B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8793" marR="158793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700">
                          <a:effectLst/>
                        </a:rPr>
                        <a:t>60</a:t>
                      </a:r>
                      <a:endParaRPr lang="pt-B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8793" marR="158793" marT="0" marB="0"/>
                </a:tc>
                <a:extLst>
                  <a:ext uri="{0D108BD9-81ED-4DB2-BD59-A6C34878D82A}">
                    <a16:rowId xmlns:a16="http://schemas.microsoft.com/office/drawing/2014/main" val="2652616744"/>
                  </a:ext>
                </a:extLst>
              </a:tr>
              <a:tr h="462354">
                <a:tc>
                  <a:txBody>
                    <a:bodyPr/>
                    <a:lstStyle/>
                    <a:p>
                      <a:pPr marL="5715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2700">
                          <a:effectLst/>
                        </a:rPr>
                        <a:t>Total no período</a:t>
                      </a:r>
                      <a:endParaRPr lang="pt-BR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8793" marR="158793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2700" dirty="0">
                          <a:effectLst/>
                        </a:rPr>
                        <a:t>360</a:t>
                      </a:r>
                      <a:endParaRPr lang="pt-BR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8793" marR="158793" marT="0" marB="0"/>
                </a:tc>
                <a:extLst>
                  <a:ext uri="{0D108BD9-81ED-4DB2-BD59-A6C34878D82A}">
                    <a16:rowId xmlns:a16="http://schemas.microsoft.com/office/drawing/2014/main" val="1376661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171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81E5385-A7FA-3FE2-B830-C4EAA58A9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pt-BR" sz="4000" dirty="0"/>
              <a:t>Disciplinas/componentes obrigatórios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C5904ABC-91E9-BEAE-3A36-9593396CB0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663337"/>
              </p:ext>
            </p:extLst>
          </p:nvPr>
        </p:nvGraphicFramePr>
        <p:xfrm>
          <a:off x="1492195" y="1737360"/>
          <a:ext cx="9198466" cy="4535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8810">
                  <a:extLst>
                    <a:ext uri="{9D8B030D-6E8A-4147-A177-3AD203B41FA5}">
                      <a16:colId xmlns:a16="http://schemas.microsoft.com/office/drawing/2014/main" val="3782742897"/>
                    </a:ext>
                  </a:extLst>
                </a:gridCol>
                <a:gridCol w="3169656">
                  <a:extLst>
                    <a:ext uri="{9D8B030D-6E8A-4147-A177-3AD203B41FA5}">
                      <a16:colId xmlns:a16="http://schemas.microsoft.com/office/drawing/2014/main" val="152291963"/>
                    </a:ext>
                  </a:extLst>
                </a:gridCol>
              </a:tblGrid>
              <a:tr h="513445">
                <a:tc gridSpan="2">
                  <a:txBody>
                    <a:bodyPr/>
                    <a:lstStyle/>
                    <a:p>
                      <a:pPr indent="457200" algn="ctr">
                        <a:spcBef>
                          <a:spcPts val="305"/>
                        </a:spcBef>
                      </a:pPr>
                      <a:r>
                        <a:rPr lang="pt-PT" sz="2800">
                          <a:effectLst/>
                        </a:rPr>
                        <a:t>6º Semestre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128884"/>
                  </a:ext>
                </a:extLst>
              </a:tr>
              <a:tr h="941315">
                <a:tc>
                  <a:txBody>
                    <a:bodyPr/>
                    <a:lstStyle/>
                    <a:p>
                      <a:pPr indent="457200">
                        <a:spcBef>
                          <a:spcPts val="295"/>
                        </a:spcBef>
                      </a:pPr>
                      <a:r>
                        <a:rPr lang="pt-PT" sz="2800">
                          <a:effectLst/>
                        </a:rPr>
                        <a:t>Componente curricular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tc>
                  <a:txBody>
                    <a:bodyPr/>
                    <a:lstStyle/>
                    <a:p>
                      <a:pPr indent="457200" algn="ctr">
                        <a:spcBef>
                          <a:spcPts val="295"/>
                        </a:spcBef>
                      </a:pPr>
                      <a:r>
                        <a:rPr lang="pt-PT" sz="2800">
                          <a:effectLst/>
                        </a:rPr>
                        <a:t>Carga Horária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extLst>
                  <a:ext uri="{0D108BD9-81ED-4DB2-BD59-A6C34878D82A}">
                    <a16:rowId xmlns:a16="http://schemas.microsoft.com/office/drawing/2014/main" val="3456153644"/>
                  </a:ext>
                </a:extLst>
              </a:tr>
              <a:tr h="513445">
                <a:tc>
                  <a:txBody>
                    <a:bodyPr/>
                    <a:lstStyle/>
                    <a:p>
                      <a:pPr marL="5715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Antropologias Contrahegemônicas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60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extLst>
                  <a:ext uri="{0D108BD9-81ED-4DB2-BD59-A6C34878D82A}">
                    <a16:rowId xmlns:a16="http://schemas.microsoft.com/office/drawing/2014/main" val="3697557620"/>
                  </a:ext>
                </a:extLst>
              </a:tr>
              <a:tr h="513445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TCC I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120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extLst>
                  <a:ext uri="{0D108BD9-81ED-4DB2-BD59-A6C34878D82A}">
                    <a16:rowId xmlns:a16="http://schemas.microsoft.com/office/drawing/2014/main" val="511687957"/>
                  </a:ext>
                </a:extLst>
              </a:tr>
              <a:tr h="513445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Optativa Obrigatória III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60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extLst>
                  <a:ext uri="{0D108BD9-81ED-4DB2-BD59-A6C34878D82A}">
                    <a16:rowId xmlns:a16="http://schemas.microsoft.com/office/drawing/2014/main" val="3942875339"/>
                  </a:ext>
                </a:extLst>
              </a:tr>
              <a:tr h="513445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Optativa Obrigatória IV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60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extLst>
                  <a:ext uri="{0D108BD9-81ED-4DB2-BD59-A6C34878D82A}">
                    <a16:rowId xmlns:a16="http://schemas.microsoft.com/office/drawing/2014/main" val="3553776716"/>
                  </a:ext>
                </a:extLst>
              </a:tr>
              <a:tr h="513445">
                <a:tc>
                  <a:txBody>
                    <a:bodyPr/>
                    <a:lstStyle/>
                    <a:p>
                      <a:pPr marL="571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Optativa Livre III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60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extLst>
                  <a:ext uri="{0D108BD9-81ED-4DB2-BD59-A6C34878D82A}">
                    <a16:rowId xmlns:a16="http://schemas.microsoft.com/office/drawing/2014/main" val="456432499"/>
                  </a:ext>
                </a:extLst>
              </a:tr>
              <a:tr h="513445">
                <a:tc>
                  <a:txBody>
                    <a:bodyPr/>
                    <a:lstStyle/>
                    <a:p>
                      <a:pPr marL="571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Total no período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tc>
                  <a:txBody>
                    <a:bodyPr/>
                    <a:lstStyle/>
                    <a:p>
                      <a:pPr marL="431165" marR="427355" algn="ctr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pt-PT" sz="2800">
                          <a:effectLst/>
                        </a:rPr>
                        <a:t>360</a:t>
                      </a:r>
                      <a:endParaRPr lang="pt-BR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0451" marR="160451" marT="0" marB="0"/>
                </a:tc>
                <a:extLst>
                  <a:ext uri="{0D108BD9-81ED-4DB2-BD59-A6C34878D82A}">
                    <a16:rowId xmlns:a16="http://schemas.microsoft.com/office/drawing/2014/main" val="4234401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5947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1488</Words>
  <Application>Microsoft Office PowerPoint</Application>
  <PresentationFormat>Widescreen</PresentationFormat>
  <Paragraphs>339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Open Sans</vt:lpstr>
      <vt:lpstr>Times New Roman</vt:lpstr>
      <vt:lpstr>Tema do Office</vt:lpstr>
      <vt:lpstr>Bacharelado em Antropologia</vt:lpstr>
      <vt:lpstr>Organização curricular</vt:lpstr>
      <vt:lpstr>PSEI Formação Básica Indígena (FBI)</vt:lpstr>
      <vt:lpstr>Disciplinas/componentes obrigatórios</vt:lpstr>
      <vt:lpstr>Disciplinas/componentes obrigatórios</vt:lpstr>
      <vt:lpstr>Disciplinas/componentes obrigatórios</vt:lpstr>
      <vt:lpstr>Disciplinas/componentes obrigatórios</vt:lpstr>
      <vt:lpstr>Disciplinas/componentes obrigatórios</vt:lpstr>
      <vt:lpstr>Disciplinas/componentes obrigatórios</vt:lpstr>
      <vt:lpstr>Disciplinas/componentes obrigatórios</vt:lpstr>
      <vt:lpstr>Disciplinas/componentes obrigatórios</vt:lpstr>
      <vt:lpstr>Representação gráfica</vt:lpstr>
      <vt:lpstr>Disciplinas optativas obrigatórias</vt:lpstr>
      <vt:lpstr>Atividades complementares</vt:lpstr>
      <vt:lpstr>Atividades complementares</vt:lpstr>
      <vt:lpstr>Atividades complementares</vt:lpstr>
      <vt:lpstr>Contatos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Bacharelado em Antropologia</dc:title>
  <dc:creator>Avaliador</dc:creator>
  <cp:lastModifiedBy>Avaliador</cp:lastModifiedBy>
  <cp:revision>1</cp:revision>
  <dcterms:created xsi:type="dcterms:W3CDTF">2022-09-21T18:38:19Z</dcterms:created>
  <dcterms:modified xsi:type="dcterms:W3CDTF">2022-09-21T21:33:25Z</dcterms:modified>
</cp:coreProperties>
</file>